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72" r:id="rId6"/>
    <p:sldId id="260" r:id="rId7"/>
    <p:sldId id="262" r:id="rId8"/>
    <p:sldId id="265" r:id="rId9"/>
    <p:sldId id="267" r:id="rId10"/>
    <p:sldId id="269" r:id="rId11"/>
    <p:sldId id="270" r:id="rId12"/>
    <p:sldId id="261" r:id="rId13"/>
    <p:sldId id="273" r:id="rId14"/>
    <p:sldId id="274" r:id="rId15"/>
    <p:sldId id="275" r:id="rId16"/>
    <p:sldId id="276" r:id="rId17"/>
    <p:sldId id="277"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922" y="5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371043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276700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137712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180087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27426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264113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148539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78013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200485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173171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38ED5C0-F16D-4F35-86CE-C2F52306CA5F}" type="datetimeFigureOut">
              <a:rPr lang="cs-CZ" smtClean="0"/>
              <a:t>20.11.2018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BBA2757E-86F0-44B7-8D72-BAC2BF5B33C8}" type="slidenum">
              <a:rPr lang="cs-CZ" smtClean="0"/>
              <a:t>‹#›</a:t>
            </a:fld>
            <a:endParaRPr lang="cs-CZ" dirty="0"/>
          </a:p>
        </p:txBody>
      </p:sp>
    </p:spTree>
    <p:extLst>
      <p:ext uri="{BB962C8B-B14F-4D97-AF65-F5344CB8AC3E}">
        <p14:creationId xmlns:p14="http://schemas.microsoft.com/office/powerpoint/2010/main" val="112905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ED5C0-F16D-4F35-86CE-C2F52306CA5F}" type="datetimeFigureOut">
              <a:rPr lang="cs-CZ" smtClean="0"/>
              <a:t>20.11.2018</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2757E-86F0-44B7-8D72-BAC2BF5B33C8}" type="slidenum">
              <a:rPr lang="cs-CZ" smtClean="0"/>
              <a:t>‹#›</a:t>
            </a:fld>
            <a:endParaRPr lang="cs-CZ" dirty="0"/>
          </a:p>
        </p:txBody>
      </p:sp>
    </p:spTree>
    <p:extLst>
      <p:ext uri="{BB962C8B-B14F-4D97-AF65-F5344CB8AC3E}">
        <p14:creationId xmlns:p14="http://schemas.microsoft.com/office/powerpoint/2010/main" val="2600894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kmc.cz/metodicke-material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RablovaR@seznam.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tajfun\User\rablovar\dokumenty\fotky\Fotky z akcí 2017-2018\Čtenářský klub\říjen 2017\Nala_3\20171010_14215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212" y="116632"/>
            <a:ext cx="8741276" cy="5976664"/>
          </a:xfrm>
          <a:prstGeom prst="rect">
            <a:avLst/>
          </a:prstGeom>
          <a:noFill/>
          <a:ln>
            <a:noFill/>
          </a:ln>
        </p:spPr>
      </p:pic>
      <p:sp>
        <p:nvSpPr>
          <p:cNvPr id="2" name="Nadpis 1"/>
          <p:cNvSpPr>
            <a:spLocks noGrp="1"/>
          </p:cNvSpPr>
          <p:nvPr>
            <p:ph type="ctrTitle"/>
          </p:nvPr>
        </p:nvSpPr>
        <p:spPr>
          <a:xfrm>
            <a:off x="827584" y="5805264"/>
            <a:ext cx="7772400" cy="938535"/>
          </a:xfrm>
          <a:solidFill>
            <a:schemeClr val="tx2"/>
          </a:solidFill>
          <a:ln w="38100">
            <a:solidFill>
              <a:schemeClr val="tx1"/>
            </a:solidFill>
          </a:ln>
        </p:spPr>
        <p:txBody>
          <a:bodyPr>
            <a:normAutofit fontScale="90000"/>
          </a:bodyPr>
          <a:lstStyle/>
          <a:p>
            <a:r>
              <a:rPr lang="cs-CZ" sz="3200" b="1" dirty="0" smtClean="0"/>
              <a:t>Čtenářský klub v praxi na ZŠ Provaznická 64</a:t>
            </a:r>
            <a:br>
              <a:rPr lang="cs-CZ" sz="3200" b="1" dirty="0" smtClean="0"/>
            </a:br>
            <a:r>
              <a:rPr lang="cs-CZ" sz="3200" b="1" dirty="0" smtClean="0"/>
              <a:t>Bc. Romana Ráblová</a:t>
            </a:r>
            <a:endParaRPr lang="cs-CZ" sz="3200" b="1" dirty="0"/>
          </a:p>
        </p:txBody>
      </p:sp>
    </p:spTree>
    <p:extLst>
      <p:ext uri="{BB962C8B-B14F-4D97-AF65-F5344CB8AC3E}">
        <p14:creationId xmlns:p14="http://schemas.microsoft.com/office/powerpoint/2010/main" val="4011893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Číst se dá i z obalu</a:t>
            </a:r>
            <a:endParaRPr lang="cs-CZ" b="1" dirty="0"/>
          </a:p>
        </p:txBody>
      </p:sp>
      <p:sp>
        <p:nvSpPr>
          <p:cNvPr id="3" name="Zástupný symbol pro obsah 2"/>
          <p:cNvSpPr>
            <a:spLocks noGrp="1"/>
          </p:cNvSpPr>
          <p:nvPr>
            <p:ph idx="1"/>
          </p:nvPr>
        </p:nvSpPr>
        <p:spPr>
          <a:xfrm>
            <a:off x="457200" y="1600201"/>
            <a:ext cx="8229600" cy="2476872"/>
          </a:xfrm>
        </p:spPr>
        <p:txBody>
          <a:bodyPr>
            <a:normAutofit fontScale="77500" lnSpcReduction="20000"/>
          </a:bodyPr>
          <a:lstStyle/>
          <a:p>
            <a:r>
              <a:rPr lang="cs-CZ" dirty="0" smtClean="0"/>
              <a:t>Jednu podzimní čtenářskou dílnu jsme si zpestřili čtením z obalů nejrůznějších výrobků.</a:t>
            </a:r>
          </a:p>
          <a:p>
            <a:r>
              <a:rPr lang="cs-CZ" dirty="0" smtClean="0"/>
              <a:t>Každý dostal nějaký obal a formulář, do kterého měl zapisovat zjištěné údaje. </a:t>
            </a:r>
          </a:p>
          <a:p>
            <a:r>
              <a:rPr lang="cs-CZ" dirty="0" smtClean="0"/>
              <a:t>Dalším úkolem bylo nakreslit popisovanému výrobku originální obal, vymyslet a napsat o něm krátký příběh.  </a:t>
            </a:r>
            <a:endParaRPr lang="cs-CZ" dirty="0"/>
          </a:p>
        </p:txBody>
      </p:sp>
      <p:pic>
        <p:nvPicPr>
          <p:cNvPr id="4" name="Obrázek 3" descr="https://www.zsprovaznicka.cz/images/galerie/18-19/_sic/obaly/20181031_1400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005064"/>
            <a:ext cx="3312368" cy="2522726"/>
          </a:xfrm>
          <a:prstGeom prst="rect">
            <a:avLst/>
          </a:prstGeom>
          <a:noFill/>
          <a:ln>
            <a:noFill/>
          </a:ln>
        </p:spPr>
      </p:pic>
      <p:pic>
        <p:nvPicPr>
          <p:cNvPr id="5" name="Obrázek 4" descr="https://www.zsprovaznicka.cz/images/galerie/18-19/_sic/obaly/20181031_1436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067845"/>
            <a:ext cx="3240360" cy="2439405"/>
          </a:xfrm>
          <a:prstGeom prst="rect">
            <a:avLst/>
          </a:prstGeom>
          <a:noFill/>
          <a:ln>
            <a:noFill/>
          </a:ln>
        </p:spPr>
      </p:pic>
    </p:spTree>
    <p:extLst>
      <p:ext uri="{BB962C8B-B14F-4D97-AF65-F5344CB8AC3E}">
        <p14:creationId xmlns:p14="http://schemas.microsoft.com/office/powerpoint/2010/main" val="369339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Už nás nic netlačí</a:t>
            </a:r>
            <a:endParaRPr lang="cs-CZ" b="1" dirty="0"/>
          </a:p>
        </p:txBody>
      </p:sp>
      <p:sp>
        <p:nvSpPr>
          <p:cNvPr id="3" name="Zástupný symbol pro obsah 2"/>
          <p:cNvSpPr>
            <a:spLocks noGrp="1"/>
          </p:cNvSpPr>
          <p:nvPr>
            <p:ph idx="1"/>
          </p:nvPr>
        </p:nvSpPr>
        <p:spPr>
          <a:xfrm>
            <a:off x="395536" y="1240161"/>
            <a:ext cx="8229600" cy="1396751"/>
          </a:xfrm>
        </p:spPr>
        <p:txBody>
          <a:bodyPr>
            <a:normAutofit fontScale="92500" lnSpcReduction="10000"/>
          </a:bodyPr>
          <a:lstStyle/>
          <a:p>
            <a:r>
              <a:rPr lang="cs-CZ" dirty="0" smtClean="0"/>
              <a:t>Při čtení by se měl člověk cítit pohodlně, a proto si starší žáci vyrobili čtecí polštáře, díky kterým je už při čtení nic netlačí. </a:t>
            </a:r>
            <a:endParaRPr lang="cs-CZ" dirty="0"/>
          </a:p>
        </p:txBody>
      </p:sp>
      <p:pic>
        <p:nvPicPr>
          <p:cNvPr id="4" name="Obrázek 3" descr="https://www.zsprovaznicka.cz/images/galerie/18-19/_sic/polstare/20181017_1453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639727"/>
            <a:ext cx="2924175" cy="3898900"/>
          </a:xfrm>
          <a:prstGeom prst="rect">
            <a:avLst/>
          </a:prstGeom>
          <a:noFill/>
          <a:ln>
            <a:noFill/>
          </a:ln>
        </p:spPr>
      </p:pic>
      <p:pic>
        <p:nvPicPr>
          <p:cNvPr id="5" name="Obrázek 4" descr="https://www.zsprovaznicka.cz/images/galerie/18-19/_sic/polstare/20181031_1548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890048"/>
            <a:ext cx="4857750" cy="3642995"/>
          </a:xfrm>
          <a:prstGeom prst="rect">
            <a:avLst/>
          </a:prstGeom>
          <a:noFill/>
          <a:ln>
            <a:noFill/>
          </a:ln>
        </p:spPr>
      </p:pic>
    </p:spTree>
    <p:extLst>
      <p:ext uri="{BB962C8B-B14F-4D97-AF65-F5344CB8AC3E}">
        <p14:creationId xmlns:p14="http://schemas.microsoft.com/office/powerpoint/2010/main" val="2900580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Kde hledat materiály </a:t>
            </a:r>
            <a:endParaRPr lang="cs-CZ" b="1" dirty="0"/>
          </a:p>
        </p:txBody>
      </p:sp>
      <p:sp>
        <p:nvSpPr>
          <p:cNvPr id="3" name="Zástupný symbol pro obsah 2"/>
          <p:cNvSpPr>
            <a:spLocks noGrp="1"/>
          </p:cNvSpPr>
          <p:nvPr>
            <p:ph idx="1"/>
          </p:nvPr>
        </p:nvSpPr>
        <p:spPr>
          <a:xfrm>
            <a:off x="457200" y="1600201"/>
            <a:ext cx="8229600" cy="1756792"/>
          </a:xfrm>
        </p:spPr>
        <p:txBody>
          <a:bodyPr>
            <a:normAutofit/>
          </a:bodyPr>
          <a:lstStyle/>
          <a:p>
            <a:r>
              <a:rPr lang="cs-CZ" dirty="0" smtClean="0"/>
              <a:t>Nakladatelství Albatros – metodické materiály k vydaným knihám ke stažení zdarma</a:t>
            </a:r>
          </a:p>
          <a:p>
            <a:r>
              <a:rPr lang="cs-CZ" dirty="0" smtClean="0">
                <a:hlinkClick r:id="rId2"/>
              </a:rPr>
              <a:t>https://www.kmc.cz/metodicke-materialy/</a:t>
            </a:r>
            <a:endParaRPr lang="cs-CZ" dirty="0" smtClean="0"/>
          </a:p>
          <a:p>
            <a:endParaRPr lang="cs-CZ" dirty="0" smtClean="0"/>
          </a:p>
          <a:p>
            <a:pPr marL="0" indent="0">
              <a:buNone/>
            </a:pPr>
            <a:endParaRPr lang="cs-CZ" dirty="0" smtClean="0"/>
          </a:p>
        </p:txBody>
      </p:sp>
      <p:pic>
        <p:nvPicPr>
          <p:cNvPr id="2050" name="Picture 2" descr="k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97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ňouma z áč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548680"/>
            <a:ext cx="4562475" cy="5524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364088" y="430602"/>
            <a:ext cx="3456384" cy="5755422"/>
          </a:xfrm>
          <a:prstGeom prst="rect">
            <a:avLst/>
          </a:prstGeom>
          <a:noFill/>
          <a:ln w="38100">
            <a:solidFill>
              <a:schemeClr val="tx1"/>
            </a:solidFill>
          </a:ln>
        </p:spPr>
        <p:txBody>
          <a:bodyPr wrap="square" rtlCol="0">
            <a:spAutoFit/>
          </a:bodyPr>
          <a:lstStyle/>
          <a:p>
            <a:r>
              <a:rPr lang="cs-CZ" sz="1600" dirty="0" smtClean="0"/>
              <a:t>Hlavního hrdinu Toníka vychovává převážně maminka, protože tatínek je věčně na cestách.  Maminka je velmi úzkostlivá na jeho zdraví, protože se narodil předčasně. Doma mají robotický vysavač, který neustále brázdí podlahy bytu. Toník je v třídním kolektivu outsiderem, je neprůbojný, kam ho postavíte, tam ho najdete. Spolužáci si ho dobírají, on to trpně snáší jen proto, že ho mezi sebe berou. Několikrát dokonce vezme vinu i na sebe. Nakonec jako jediný zvládne vyřešit život ohrožující situaci.</a:t>
            </a:r>
          </a:p>
          <a:p>
            <a:endParaRPr lang="cs-CZ" sz="1600" dirty="0" smtClean="0"/>
          </a:p>
          <a:p>
            <a:r>
              <a:rPr lang="cs-CZ" sz="1600" b="1" dirty="0" smtClean="0"/>
              <a:t>Tip: vhodné k diskuzi i pro účely biblioterapie!</a:t>
            </a:r>
          </a:p>
          <a:p>
            <a:endParaRPr lang="cs-CZ" sz="1600" dirty="0" smtClean="0"/>
          </a:p>
          <a:p>
            <a:r>
              <a:rPr lang="cs-CZ" sz="1600" dirty="0" smtClean="0"/>
              <a:t>Kniha je z řady </a:t>
            </a:r>
            <a:r>
              <a:rPr lang="cs-CZ" sz="1600" b="1" dirty="0" smtClean="0"/>
              <a:t>Má to háček</a:t>
            </a:r>
            <a:r>
              <a:rPr lang="cs-CZ" sz="1600" dirty="0" smtClean="0"/>
              <a:t>, která pomáhá dětem a rodičům s řešením problémů, je pro ně povzbuzením a inspirací, aby se s háčkem snadněji vyrovnali.</a:t>
            </a:r>
            <a:endParaRPr lang="cs-CZ" sz="1600" dirty="0"/>
          </a:p>
        </p:txBody>
      </p:sp>
    </p:spTree>
    <p:extLst>
      <p:ext uri="{BB962C8B-B14F-4D97-AF65-F5344CB8AC3E}">
        <p14:creationId xmlns:p14="http://schemas.microsoft.com/office/powerpoint/2010/main" val="710197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sífku, k no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4248472" cy="521145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148064" y="2293794"/>
            <a:ext cx="3456384" cy="2585323"/>
          </a:xfrm>
          <a:prstGeom prst="rect">
            <a:avLst/>
          </a:prstGeom>
          <a:noFill/>
          <a:ln w="38100">
            <a:solidFill>
              <a:schemeClr val="tx1"/>
            </a:solidFill>
          </a:ln>
        </p:spPr>
        <p:txBody>
          <a:bodyPr wrap="square" rtlCol="0">
            <a:spAutoFit/>
          </a:bodyPr>
          <a:lstStyle/>
          <a:p>
            <a:r>
              <a:rPr lang="cs-CZ" dirty="0" smtClean="0"/>
              <a:t>Třetí ze série knih o Josífkovi (Sedmilhář Josífek, Josífkův pekelný týden). Tentokrát se Josífek přesvědčí o tom, že mít domácího mazlíčka neznamená jen radost, ale i starost.</a:t>
            </a:r>
          </a:p>
          <a:p>
            <a:endParaRPr lang="cs-CZ" dirty="0" smtClean="0"/>
          </a:p>
          <a:p>
            <a:r>
              <a:rPr lang="cs-CZ" dirty="0" smtClean="0"/>
              <a:t>Kniha je z edice </a:t>
            </a:r>
            <a:r>
              <a:rPr lang="cs-CZ" b="1" dirty="0" smtClean="0"/>
              <a:t>Druhé čtení – Už si čteme sami</a:t>
            </a:r>
            <a:r>
              <a:rPr lang="cs-CZ" dirty="0" smtClean="0"/>
              <a:t>.</a:t>
            </a:r>
            <a:endParaRPr lang="cs-CZ" dirty="0"/>
          </a:p>
        </p:txBody>
      </p:sp>
    </p:spTree>
    <p:extLst>
      <p:ext uri="{BB962C8B-B14F-4D97-AF65-F5344CB8AC3E}">
        <p14:creationId xmlns:p14="http://schemas.microsoft.com/office/powerpoint/2010/main" val="609451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ajemství staré pum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692696"/>
            <a:ext cx="4190629"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220072" y="1340768"/>
            <a:ext cx="3456384" cy="3970318"/>
          </a:xfrm>
          <a:prstGeom prst="rect">
            <a:avLst/>
          </a:prstGeom>
          <a:noFill/>
          <a:ln w="38100">
            <a:solidFill>
              <a:schemeClr val="tx1"/>
            </a:solidFill>
          </a:ln>
        </p:spPr>
        <p:txBody>
          <a:bodyPr wrap="square" rtlCol="0">
            <a:spAutoFit/>
          </a:bodyPr>
          <a:lstStyle/>
          <a:p>
            <a:r>
              <a:rPr lang="cs-CZ" dirty="0" smtClean="0"/>
              <a:t>Hlavní hrdinka Markétka, která doposud žila v dětském domově, dostane nový domov a s ním i novou rodinu. Při jedné návštěvě u babičky objeví na zahradě starou pumpu. Když pumpu náhodně 5x obejde, 5x zapumpuje a vysloví achichové zaklínadlo slova, objeví se skřítek a ten jí nabídne splnění 5-ti přání. Co si asi Markétka bude přát?</a:t>
            </a:r>
          </a:p>
          <a:p>
            <a:endParaRPr lang="cs-CZ" dirty="0"/>
          </a:p>
          <a:p>
            <a:r>
              <a:rPr lang="cs-CZ" dirty="0" smtClean="0"/>
              <a:t>Kniha je z edice </a:t>
            </a:r>
            <a:r>
              <a:rPr lang="cs-CZ" b="1" dirty="0" smtClean="0"/>
              <a:t>Druhé čtení – Už si čteme sami</a:t>
            </a:r>
            <a:r>
              <a:rPr lang="cs-CZ" dirty="0" smtClean="0"/>
              <a:t>.</a:t>
            </a:r>
            <a:endParaRPr lang="cs-CZ" dirty="0"/>
          </a:p>
        </p:txBody>
      </p:sp>
    </p:spTree>
    <p:extLst>
      <p:ext uri="{BB962C8B-B14F-4D97-AF65-F5344CB8AC3E}">
        <p14:creationId xmlns:p14="http://schemas.microsoft.com/office/powerpoint/2010/main" val="4164192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ítej, Kar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4388723" cy="533961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220072" y="404664"/>
            <a:ext cx="3456384" cy="5909310"/>
          </a:xfrm>
          <a:prstGeom prst="rect">
            <a:avLst/>
          </a:prstGeom>
          <a:noFill/>
          <a:ln w="38100">
            <a:solidFill>
              <a:schemeClr val="tx1"/>
            </a:solidFill>
          </a:ln>
        </p:spPr>
        <p:txBody>
          <a:bodyPr wrap="square" rtlCol="0">
            <a:spAutoFit/>
          </a:bodyPr>
          <a:lstStyle/>
          <a:p>
            <a:r>
              <a:rPr lang="cs-CZ" dirty="0"/>
              <a:t>Jak by se v dnešní době cítil malý Karel IV.? </a:t>
            </a:r>
            <a:r>
              <a:rPr lang="cs-CZ" dirty="0" smtClean="0"/>
              <a:t>Kamarádi </a:t>
            </a:r>
            <a:r>
              <a:rPr lang="cs-CZ" dirty="0"/>
              <a:t>Míra a Dany hrají jako obvykle na plácku fotbal, když jim míč zaletí do rohu za kontejnery. U zídky tam kluci objeví schouleného hubeného a špinavého kluka. Hned se ho začnou vyptávat, ale domluva s ním není snadná. Hovoří zvláštní češtinou, a navíc je tak podivně oblečený! Kdo je ten záhadný kluk</a:t>
            </a:r>
            <a:r>
              <a:rPr lang="cs-CZ" dirty="0" smtClean="0"/>
              <a:t>? V rámci příběhu se projdete  důležitými životními mezníky Karla IV.</a:t>
            </a:r>
            <a:endParaRPr lang="cs-CZ" dirty="0"/>
          </a:p>
          <a:p>
            <a:r>
              <a:rPr lang="cs-CZ" b="1" dirty="0" smtClean="0"/>
              <a:t>Tip:</a:t>
            </a:r>
            <a:r>
              <a:rPr lang="cs-CZ" dirty="0" smtClean="0"/>
              <a:t> </a:t>
            </a:r>
            <a:r>
              <a:rPr lang="cs-CZ" b="1" dirty="0" smtClean="0"/>
              <a:t>Dobrodružné čtení. Součást knihy je pracovní sešit, případně lze stáhnout PL. Vhodné pro doplnění učiva z vlastivědy.</a:t>
            </a:r>
          </a:p>
          <a:p>
            <a:endParaRPr lang="cs-CZ" b="1" dirty="0"/>
          </a:p>
          <a:p>
            <a:r>
              <a:rPr lang="cs-CZ" dirty="0" smtClean="0"/>
              <a:t>Kniha je z edice </a:t>
            </a:r>
            <a:r>
              <a:rPr lang="cs-CZ" b="1" dirty="0" smtClean="0"/>
              <a:t>Druhé čtení – Už si čteme sami</a:t>
            </a:r>
            <a:r>
              <a:rPr lang="cs-CZ" dirty="0" smtClean="0"/>
              <a:t>.</a:t>
            </a:r>
            <a:endParaRPr lang="cs-CZ" dirty="0"/>
          </a:p>
        </p:txBody>
      </p:sp>
    </p:spTree>
    <p:extLst>
      <p:ext uri="{BB962C8B-B14F-4D97-AF65-F5344CB8AC3E}">
        <p14:creationId xmlns:p14="http://schemas.microsoft.com/office/powerpoint/2010/main" val="1735012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417053"/>
            <a:ext cx="8229600" cy="5217443"/>
          </a:xfrm>
        </p:spPr>
        <p:txBody>
          <a:bodyPr>
            <a:normAutofit/>
          </a:bodyPr>
          <a:lstStyle/>
          <a:p>
            <a:pPr marL="0" indent="0" algn="ctr">
              <a:buNone/>
            </a:pPr>
            <a:r>
              <a:rPr lang="cs-CZ" sz="7200" dirty="0" smtClean="0"/>
              <a:t>Děkuji za pozornost.</a:t>
            </a:r>
          </a:p>
          <a:p>
            <a:pPr marL="0" indent="0" algn="ctr">
              <a:buNone/>
            </a:pPr>
            <a:r>
              <a:rPr lang="cs-CZ" sz="2400" dirty="0" smtClean="0"/>
              <a:t>Bc. Romana Ráblová</a:t>
            </a:r>
          </a:p>
          <a:p>
            <a:pPr marL="0" indent="0" algn="ctr">
              <a:buNone/>
            </a:pPr>
            <a:r>
              <a:rPr lang="cs-CZ" sz="2400" dirty="0" smtClean="0"/>
              <a:t>E-mail: </a:t>
            </a:r>
            <a:r>
              <a:rPr lang="cs-CZ" sz="2400" dirty="0" smtClean="0">
                <a:hlinkClick r:id="rId2"/>
              </a:rPr>
              <a:t>RablovaR@seznam.cz</a:t>
            </a:r>
            <a:endParaRPr lang="cs-CZ" sz="2400" dirty="0" smtClean="0"/>
          </a:p>
          <a:p>
            <a:pPr marL="0" indent="0" algn="ctr">
              <a:buNone/>
            </a:pPr>
            <a:endParaRPr lang="cs-CZ" sz="2400" dirty="0"/>
          </a:p>
        </p:txBody>
      </p:sp>
      <p:sp>
        <p:nvSpPr>
          <p:cNvPr id="4" name="AutoShape 2" descr="Související obrázek"/>
          <p:cNvSpPr>
            <a:spLocks noChangeAspect="1" noChangeArrowheads="1"/>
          </p:cNvSpPr>
          <p:nvPr/>
        </p:nvSpPr>
        <p:spPr bwMode="auto">
          <a:xfrm>
            <a:off x="155575" y="-2651125"/>
            <a:ext cx="7000875" cy="552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5" name="AutoShape 4" descr="Související obrázek"/>
          <p:cNvSpPr>
            <a:spLocks noChangeAspect="1" noChangeArrowheads="1"/>
          </p:cNvSpPr>
          <p:nvPr/>
        </p:nvSpPr>
        <p:spPr bwMode="auto">
          <a:xfrm>
            <a:off x="307975" y="-2498725"/>
            <a:ext cx="7000875" cy="552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pic>
        <p:nvPicPr>
          <p:cNvPr id="1030" name="Picture 6" descr="Clip Art Books Baby Toys Pink Black Grey | Clipart library - Fre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7198" y="2636912"/>
            <a:ext cx="5040560" cy="397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896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b="1" dirty="0" smtClean="0"/>
              <a:t>Školní informační centrum</a:t>
            </a:r>
            <a:br>
              <a:rPr lang="cs-CZ" b="1" dirty="0" smtClean="0"/>
            </a:br>
            <a:endParaRPr lang="cs-CZ" b="1" dirty="0"/>
          </a:p>
        </p:txBody>
      </p:sp>
      <p:sp>
        <p:nvSpPr>
          <p:cNvPr id="3" name="Zástupný symbol pro obsah 2"/>
          <p:cNvSpPr>
            <a:spLocks noGrp="1"/>
          </p:cNvSpPr>
          <p:nvPr>
            <p:ph idx="1"/>
          </p:nvPr>
        </p:nvSpPr>
        <p:spPr>
          <a:xfrm>
            <a:off x="251520" y="1412776"/>
            <a:ext cx="8507288" cy="4968551"/>
          </a:xfrm>
        </p:spPr>
        <p:txBody>
          <a:bodyPr>
            <a:normAutofit fontScale="62500" lnSpcReduction="20000"/>
          </a:bodyPr>
          <a:lstStyle/>
          <a:p>
            <a:r>
              <a:rPr lang="cs-CZ" b="1" dirty="0" smtClean="0"/>
              <a:t>Čtenářský klub </a:t>
            </a:r>
            <a:r>
              <a:rPr lang="cs-CZ" dirty="0" smtClean="0"/>
              <a:t>je provozován 2 roky v prostorách Školního informačního centra, které je v provozu na ZŠ Ostrava – Hrabůvka, Provaznická 64, p.o. od školního roku 2009/2010,</a:t>
            </a:r>
          </a:p>
          <a:p>
            <a:r>
              <a:rPr lang="cs-CZ" dirty="0" smtClean="0"/>
              <a:t>multimediálně vybavená učebna s variabilním nábytkem umožňujícím provádět malé dispoziční změny prostor,</a:t>
            </a:r>
          </a:p>
          <a:p>
            <a:r>
              <a:rPr lang="cs-CZ" dirty="0" smtClean="0"/>
              <a:t>školní knihovna (žákovská, učitelská),</a:t>
            </a:r>
          </a:p>
          <a:p>
            <a:r>
              <a:rPr lang="cs-CZ" dirty="0" smtClean="0"/>
              <a:t>fond školní knihovny obsahuje beletrii, naučnou literaturu, periodika, tematické kufříky, DVD, CD-ROM, interaktivní učebnice, deskové hry,</a:t>
            </a:r>
          </a:p>
          <a:p>
            <a:r>
              <a:rPr lang="cs-CZ" dirty="0" smtClean="0"/>
              <a:t>knihovní fond je evidován v AKS Clavius, řazení fondu totožné s veřejnými knihovnami, pouze naučná literatura má pojmenováno MDT podle vyučovacích předmětů (př. 5 Přírodní vědy = Matematika, Fyzika, Chemie,…)</a:t>
            </a:r>
          </a:p>
          <a:p>
            <a:r>
              <a:rPr lang="cs-CZ" dirty="0" smtClean="0"/>
              <a:t>v dopoledních hodinách je zázemím pro výuku, besedy a knihovnické  lekce, </a:t>
            </a:r>
          </a:p>
          <a:p>
            <a:r>
              <a:rPr lang="cs-CZ" dirty="0" smtClean="0"/>
              <a:t>v odpoledních hodinách je využíváno pro volnočasové aktivity (čtenářský klub aj.),</a:t>
            </a:r>
          </a:p>
          <a:p>
            <a:r>
              <a:rPr lang="cs-CZ" dirty="0" smtClean="0"/>
              <a:t>provoz zajišťuje profesionální knihovník na celý úvazek, což umožňuje celodenní přístup žákům, pedagogům i veřejnosti,</a:t>
            </a:r>
          </a:p>
          <a:p>
            <a:r>
              <a:rPr lang="cs-CZ" dirty="0" smtClean="0"/>
              <a:t>poskytujeme prezenční i absenční výpůjčky fondu, kopírování, tisk, obalování učebnic pomocí automatického balícího stroje</a:t>
            </a:r>
          </a:p>
          <a:p>
            <a:endParaRPr lang="cs-CZ" dirty="0"/>
          </a:p>
        </p:txBody>
      </p:sp>
    </p:spTree>
    <p:extLst>
      <p:ext uri="{BB962C8B-B14F-4D97-AF65-F5344CB8AC3E}">
        <p14:creationId xmlns:p14="http://schemas.microsoft.com/office/powerpoint/2010/main" val="417840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92103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5" y="110514"/>
            <a:ext cx="4428207" cy="33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9210387"/>
          <p:cNvPicPr/>
          <p:nvPr/>
        </p:nvPicPr>
        <p:blipFill>
          <a:blip r:embed="rId3">
            <a:extLst>
              <a:ext uri="{28A0092B-C50C-407E-A947-70E740481C1C}">
                <a14:useLocalDpi xmlns:a14="http://schemas.microsoft.com/office/drawing/2010/main" val="0"/>
              </a:ext>
            </a:extLst>
          </a:blip>
          <a:srcRect/>
          <a:stretch>
            <a:fillRect/>
          </a:stretch>
        </p:blipFill>
        <p:spPr bwMode="auto">
          <a:xfrm>
            <a:off x="71785" y="3459174"/>
            <a:ext cx="4396111" cy="3212976"/>
          </a:xfrm>
          <a:prstGeom prst="rect">
            <a:avLst/>
          </a:prstGeom>
          <a:noFill/>
          <a:ln>
            <a:noFill/>
          </a:ln>
          <a:extLst/>
        </p:spPr>
      </p:pic>
      <p:pic>
        <p:nvPicPr>
          <p:cNvPr id="6" name="Picture 7" descr="RAD_00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866" y="135888"/>
            <a:ext cx="4104456" cy="3309691"/>
          </a:xfrm>
          <a:prstGeom prst="rect">
            <a:avLst/>
          </a:prstGeom>
          <a:noFill/>
          <a:ln>
            <a:noFill/>
          </a:ln>
          <a:extLst/>
        </p:spPr>
      </p:pic>
      <p:pic>
        <p:nvPicPr>
          <p:cNvPr id="7" name="Obrázek 6" descr="Výsledek obrázku pro mapa čr"/>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72336"/>
            <a:ext cx="4447646" cy="2953008"/>
          </a:xfrm>
          <a:prstGeom prst="rect">
            <a:avLst/>
          </a:prstGeom>
          <a:noFill/>
          <a:ln>
            <a:noFill/>
          </a:ln>
        </p:spPr>
      </p:pic>
      <p:cxnSp>
        <p:nvCxnSpPr>
          <p:cNvPr id="10" name="Přímá spojnice se šipkou 9"/>
          <p:cNvCxnSpPr/>
          <p:nvPr/>
        </p:nvCxnSpPr>
        <p:spPr>
          <a:xfrm>
            <a:off x="7092280" y="2352958"/>
            <a:ext cx="1584176" cy="288032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658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Čtenářský klub</a:t>
            </a:r>
            <a:endParaRPr lang="cs-CZ" b="1" dirty="0"/>
          </a:p>
        </p:txBody>
      </p:sp>
      <p:sp>
        <p:nvSpPr>
          <p:cNvPr id="3" name="Zástupný symbol pro obsah 2"/>
          <p:cNvSpPr>
            <a:spLocks noGrp="1"/>
          </p:cNvSpPr>
          <p:nvPr>
            <p:ph sz="half" idx="1"/>
          </p:nvPr>
        </p:nvSpPr>
        <p:spPr>
          <a:xfrm>
            <a:off x="317376" y="1412776"/>
            <a:ext cx="4038600" cy="4713387"/>
          </a:xfrm>
        </p:spPr>
        <p:txBody>
          <a:bodyPr>
            <a:normAutofit fontScale="62500" lnSpcReduction="20000"/>
          </a:bodyPr>
          <a:lstStyle/>
          <a:p>
            <a:r>
              <a:rPr lang="cs-CZ" dirty="0" smtClean="0"/>
              <a:t>původně navštěvovalo klub 13 žáků různých věkových kategorií, což se neosvědčilo protože:</a:t>
            </a:r>
          </a:p>
          <a:p>
            <a:r>
              <a:rPr lang="cs-CZ" dirty="0" smtClean="0"/>
              <a:t>není snadné vybrat vhodný titul pro společné čtení tak, aby zaujal všechny věkové kategorie,</a:t>
            </a:r>
          </a:p>
          <a:p>
            <a:r>
              <a:rPr lang="cs-CZ" dirty="0" smtClean="0"/>
              <a:t>počet návštěvníků X udržení pozornosti do chvíle, než se všichni dostanou ke slovu</a:t>
            </a:r>
          </a:p>
          <a:p>
            <a:pPr marL="0" indent="0">
              <a:buNone/>
            </a:pPr>
            <a:endParaRPr lang="cs-CZ" dirty="0" smtClean="0"/>
          </a:p>
        </p:txBody>
      </p:sp>
      <p:sp>
        <p:nvSpPr>
          <p:cNvPr id="4" name="Zástupný symbol pro obsah 3"/>
          <p:cNvSpPr>
            <a:spLocks noGrp="1"/>
          </p:cNvSpPr>
          <p:nvPr>
            <p:ph sz="half" idx="2"/>
          </p:nvPr>
        </p:nvSpPr>
        <p:spPr>
          <a:xfrm>
            <a:off x="4572000" y="1412776"/>
            <a:ext cx="4038600" cy="5328592"/>
          </a:xfrm>
        </p:spPr>
        <p:txBody>
          <a:bodyPr>
            <a:normAutofit fontScale="62500" lnSpcReduction="20000"/>
          </a:bodyPr>
          <a:lstStyle/>
          <a:p>
            <a:r>
              <a:rPr lang="cs-CZ" dirty="0" smtClean="0"/>
              <a:t>nyní je čtenářský klub provozován 2x týdně , žáci jsou rozděleni do dvou skupin:</a:t>
            </a:r>
          </a:p>
          <a:p>
            <a:pPr marL="0" indent="0">
              <a:buNone/>
            </a:pPr>
            <a:r>
              <a:rPr lang="cs-CZ" dirty="0" smtClean="0"/>
              <a:t>      1. skupina – žáci 2. – 4. tříd (7 žáků)</a:t>
            </a:r>
          </a:p>
          <a:p>
            <a:pPr marL="0" indent="0">
              <a:buNone/>
            </a:pPr>
            <a:r>
              <a:rPr lang="cs-CZ" dirty="0" smtClean="0"/>
              <a:t>      2. skupina – žáci 5. – 7. tříd (6 žáků)</a:t>
            </a:r>
          </a:p>
          <a:p>
            <a:pPr marL="0" indent="0">
              <a:buNone/>
            </a:pPr>
            <a:endParaRPr lang="cs-CZ" dirty="0" smtClean="0"/>
          </a:p>
          <a:p>
            <a:r>
              <a:rPr lang="cs-CZ" dirty="0" smtClean="0"/>
              <a:t>klub navštěvuje i dyslektik, děti se zájmem o četbu, děti, jež nemají rodiči organizovaný volný čas (klub provozován bezplatně)</a:t>
            </a:r>
          </a:p>
          <a:p>
            <a:pPr marL="0" indent="0">
              <a:buNone/>
            </a:pPr>
            <a:endParaRPr lang="cs-CZ" dirty="0" smtClean="0"/>
          </a:p>
          <a:p>
            <a:r>
              <a:rPr lang="cs-CZ" dirty="0" smtClean="0"/>
              <a:t>pro tyto žáky je odměnou za pilnou docházku do klubu Noc s Andersenem ve školní knihovně,</a:t>
            </a:r>
          </a:p>
          <a:p>
            <a:endParaRPr lang="cs-CZ" dirty="0" smtClean="0"/>
          </a:p>
          <a:p>
            <a:r>
              <a:rPr lang="cs-CZ" b="1" dirty="0" smtClean="0">
                <a:solidFill>
                  <a:srgbClr val="FF0000"/>
                </a:solidFill>
              </a:rPr>
              <a:t>projekty zaměřené na založení Čtenářského klubu = jedna z možností, jak financovat plat školního knihovníka</a:t>
            </a:r>
          </a:p>
          <a:p>
            <a:endParaRPr lang="cs-CZ" dirty="0"/>
          </a:p>
        </p:txBody>
      </p:sp>
      <p:pic>
        <p:nvPicPr>
          <p:cNvPr id="5" name="Obrázek 4" descr="\\tajfun\User\rablovar\dokumenty\fotky\Fotky z akcí 2017-2018\Čtenářský klub\říjen 2017\Nala_3\20171010_14215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861048"/>
            <a:ext cx="3528392" cy="2565632"/>
          </a:xfrm>
          <a:prstGeom prst="rect">
            <a:avLst/>
          </a:prstGeom>
          <a:noFill/>
          <a:ln>
            <a:noFill/>
          </a:ln>
        </p:spPr>
      </p:pic>
    </p:spTree>
    <p:extLst>
      <p:ext uri="{BB962C8B-B14F-4D97-AF65-F5344CB8AC3E}">
        <p14:creationId xmlns:p14="http://schemas.microsoft.com/office/powerpoint/2010/main" val="920824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Struktura schůzek</a:t>
            </a:r>
            <a:endParaRPr lang="cs-CZ" b="1" dirty="0"/>
          </a:p>
        </p:txBody>
      </p:sp>
      <p:sp>
        <p:nvSpPr>
          <p:cNvPr id="3" name="Zástupný symbol pro obsah 2"/>
          <p:cNvSpPr>
            <a:spLocks noGrp="1"/>
          </p:cNvSpPr>
          <p:nvPr>
            <p:ph idx="1"/>
          </p:nvPr>
        </p:nvSpPr>
        <p:spPr>
          <a:xfrm>
            <a:off x="457200" y="1600201"/>
            <a:ext cx="7715200" cy="2548880"/>
          </a:xfrm>
        </p:spPr>
        <p:txBody>
          <a:bodyPr>
            <a:normAutofit fontScale="47500" lnSpcReduction="20000"/>
          </a:bodyPr>
          <a:lstStyle/>
          <a:p>
            <a:r>
              <a:rPr lang="cs-CZ" dirty="0" smtClean="0"/>
              <a:t>Prezentace volnočasové četby – čtenáři si vzájemně doporučují přečtené knihy.</a:t>
            </a:r>
          </a:p>
          <a:p>
            <a:r>
              <a:rPr lang="cs-CZ" dirty="0"/>
              <a:t>Čtenáři se učí hovořit o knize podle Mapy příběhu.</a:t>
            </a:r>
          </a:p>
          <a:p>
            <a:r>
              <a:rPr lang="cs-CZ" dirty="0" smtClean="0"/>
              <a:t>Společné – hlasité nebo samostatné (tiché) čtení vybraného titulu.</a:t>
            </a:r>
          </a:p>
          <a:p>
            <a:r>
              <a:rPr lang="cs-CZ" dirty="0" smtClean="0"/>
              <a:t>Aktivity k četbě – výtvarná dílna, tvůrčí psaní, pracovní listy, soutěže aj.</a:t>
            </a:r>
          </a:p>
          <a:p>
            <a:r>
              <a:rPr lang="cs-CZ" dirty="0" smtClean="0"/>
              <a:t>Čtenářské složky.</a:t>
            </a:r>
          </a:p>
          <a:p>
            <a:r>
              <a:rPr lang="cs-CZ" dirty="0" smtClean="0"/>
              <a:t>Výběr knih ze školní knihovny pro volnočasovou četbu.</a:t>
            </a:r>
          </a:p>
          <a:p>
            <a:endParaRPr lang="cs-CZ" b="1" dirty="0" smtClean="0"/>
          </a:p>
          <a:p>
            <a:r>
              <a:rPr lang="cs-CZ" b="1" dirty="0" smtClean="0"/>
              <a:t>Kniha </a:t>
            </a:r>
            <a:r>
              <a:rPr lang="cs-CZ" b="1" dirty="0"/>
              <a:t>se jmenuje – Napsal/a jí – Hlavním hrdinou je – Příběh  se odehrává – Co se v příběhu stalo, řeší, děje – Proč jsem si tuto knihu vybral/a – Komu bych tuto knihu doporučil/a</a:t>
            </a:r>
          </a:p>
          <a:p>
            <a:endParaRPr lang="cs-CZ" dirty="0" smtClean="0"/>
          </a:p>
          <a:p>
            <a:pPr marL="0" indent="0">
              <a:buNone/>
            </a:pPr>
            <a:endParaRPr lang="cs-CZ" dirty="0"/>
          </a:p>
        </p:txBody>
      </p:sp>
      <p:sp>
        <p:nvSpPr>
          <p:cNvPr id="5" name="Obdélník 4"/>
          <p:cNvSpPr/>
          <p:nvPr/>
        </p:nvSpPr>
        <p:spPr>
          <a:xfrm>
            <a:off x="827584" y="3068960"/>
            <a:ext cx="7488832"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6" name="Picture 7" descr="C:\Documents and Settings\rablovar\Plocha\mapa příběh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97152"/>
            <a:ext cx="5081218" cy="1873479"/>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ový popisek 6"/>
          <p:cNvSpPr/>
          <p:nvPr/>
        </p:nvSpPr>
        <p:spPr>
          <a:xfrm>
            <a:off x="1547664" y="4005064"/>
            <a:ext cx="1584176" cy="617772"/>
          </a:xfrm>
          <a:prstGeom prst="wedgeRectCallout">
            <a:avLst>
              <a:gd name="adj1" fmla="val 36888"/>
              <a:gd name="adj2" fmla="val 1206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ln>
                  <a:solidFill>
                    <a:schemeClr val="tx1"/>
                  </a:solidFill>
                </a:ln>
                <a:solidFill>
                  <a:schemeClr val="tx1"/>
                </a:solidFill>
              </a:rPr>
              <a:t>Postavy</a:t>
            </a:r>
            <a:endParaRPr lang="cs-CZ" b="1" dirty="0">
              <a:ln>
                <a:solidFill>
                  <a:schemeClr val="tx1"/>
                </a:solidFill>
              </a:ln>
              <a:solidFill>
                <a:schemeClr val="tx1"/>
              </a:solidFill>
            </a:endParaRPr>
          </a:p>
        </p:txBody>
      </p:sp>
      <p:sp>
        <p:nvSpPr>
          <p:cNvPr id="8" name="Obdélníkový popisek 7"/>
          <p:cNvSpPr/>
          <p:nvPr/>
        </p:nvSpPr>
        <p:spPr>
          <a:xfrm>
            <a:off x="3491880" y="4009272"/>
            <a:ext cx="1584176" cy="617772"/>
          </a:xfrm>
          <a:prstGeom prst="wedgeRectCallout">
            <a:avLst>
              <a:gd name="adj1" fmla="val 1285"/>
              <a:gd name="adj2" fmla="val 1427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ln>
                  <a:solidFill>
                    <a:schemeClr val="tx1"/>
                  </a:solidFill>
                </a:ln>
                <a:solidFill>
                  <a:schemeClr val="tx1"/>
                </a:solidFill>
              </a:rPr>
              <a:t>Místo děje</a:t>
            </a:r>
            <a:endParaRPr lang="cs-CZ" b="1" dirty="0">
              <a:ln>
                <a:solidFill>
                  <a:schemeClr val="tx1"/>
                </a:solidFill>
              </a:ln>
              <a:solidFill>
                <a:schemeClr val="tx1"/>
              </a:solidFill>
            </a:endParaRPr>
          </a:p>
        </p:txBody>
      </p:sp>
      <p:sp>
        <p:nvSpPr>
          <p:cNvPr id="9" name="Obdélníkový popisek 8"/>
          <p:cNvSpPr/>
          <p:nvPr/>
        </p:nvSpPr>
        <p:spPr>
          <a:xfrm>
            <a:off x="5220072" y="4005064"/>
            <a:ext cx="1584176" cy="617772"/>
          </a:xfrm>
          <a:prstGeom prst="wedgeRectCallout">
            <a:avLst>
              <a:gd name="adj1" fmla="val -31622"/>
              <a:gd name="adj2" fmla="val 1538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ln>
                  <a:solidFill>
                    <a:schemeClr val="tx1"/>
                  </a:solidFill>
                </a:ln>
                <a:solidFill>
                  <a:schemeClr val="tx1"/>
                </a:solidFill>
              </a:rPr>
              <a:t>Zápletka</a:t>
            </a:r>
            <a:endParaRPr lang="cs-CZ" b="1" dirty="0">
              <a:ln>
                <a:solidFill>
                  <a:schemeClr val="tx1"/>
                </a:solidFill>
              </a:ln>
              <a:solidFill>
                <a:schemeClr val="tx1"/>
              </a:solidFill>
            </a:endParaRPr>
          </a:p>
        </p:txBody>
      </p:sp>
      <p:sp>
        <p:nvSpPr>
          <p:cNvPr id="10" name="Obdélníkový popisek 9"/>
          <p:cNvSpPr/>
          <p:nvPr/>
        </p:nvSpPr>
        <p:spPr>
          <a:xfrm>
            <a:off x="6787398" y="4775895"/>
            <a:ext cx="1584176" cy="617772"/>
          </a:xfrm>
          <a:prstGeom prst="wedgeRectCallout">
            <a:avLst>
              <a:gd name="adj1" fmla="val -61291"/>
              <a:gd name="adj2" fmla="val 1233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ln>
                  <a:solidFill>
                    <a:schemeClr val="tx1"/>
                  </a:solidFill>
                </a:ln>
                <a:solidFill>
                  <a:schemeClr val="tx1"/>
                </a:solidFill>
              </a:rPr>
              <a:t>Rozuzlení</a:t>
            </a:r>
            <a:endParaRPr lang="cs-CZ" b="1" dirty="0">
              <a:ln>
                <a:solidFill>
                  <a:schemeClr val="tx1"/>
                </a:solidFill>
              </a:ln>
              <a:solidFill>
                <a:schemeClr val="tx1"/>
              </a:solidFill>
            </a:endParaRPr>
          </a:p>
        </p:txBody>
      </p:sp>
    </p:spTree>
    <p:extLst>
      <p:ext uri="{BB962C8B-B14F-4D97-AF65-F5344CB8AC3E}">
        <p14:creationId xmlns:p14="http://schemas.microsoft.com/office/powerpoint/2010/main" val="3759128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Při činnosti klubu využíváme</a:t>
            </a:r>
            <a:endParaRPr lang="cs-CZ" b="1" dirty="0"/>
          </a:p>
        </p:txBody>
      </p:sp>
      <p:sp>
        <p:nvSpPr>
          <p:cNvPr id="5" name="Zástupný symbol pro obsah 4"/>
          <p:cNvSpPr>
            <a:spLocks noGrp="1"/>
          </p:cNvSpPr>
          <p:nvPr>
            <p:ph idx="1"/>
          </p:nvPr>
        </p:nvSpPr>
        <p:spPr>
          <a:xfrm>
            <a:off x="251520" y="1772816"/>
            <a:ext cx="2692332" cy="936104"/>
          </a:xfrm>
          <a:ln w="38100">
            <a:solidFill>
              <a:schemeClr val="tx1"/>
            </a:solidFill>
          </a:ln>
        </p:spPr>
        <p:txBody>
          <a:bodyPr>
            <a:normAutofit fontScale="85000" lnSpcReduction="10000"/>
          </a:bodyPr>
          <a:lstStyle/>
          <a:p>
            <a:pPr marL="0" indent="0">
              <a:buNone/>
            </a:pPr>
            <a:r>
              <a:rPr lang="cs-CZ" b="1" dirty="0" smtClean="0"/>
              <a:t>Maňásci </a:t>
            </a:r>
          </a:p>
          <a:p>
            <a:pPr marL="0" indent="0">
              <a:buNone/>
            </a:pPr>
            <a:r>
              <a:rPr lang="cs-CZ" sz="1900" dirty="0" smtClean="0"/>
              <a:t>Dramatizace čtených příběhů.</a:t>
            </a:r>
          </a:p>
          <a:p>
            <a:endParaRPr lang="cs-CZ" dirty="0" smtClean="0"/>
          </a:p>
          <a:p>
            <a:endParaRPr lang="cs-CZ" dirty="0"/>
          </a:p>
          <a:p>
            <a:pPr marL="0" indent="0">
              <a:buNone/>
            </a:pPr>
            <a:endParaRPr lang="cs-CZ" dirty="0" smtClean="0"/>
          </a:p>
          <a:p>
            <a:endParaRPr lang="cs-CZ" dirty="0"/>
          </a:p>
        </p:txBody>
      </p:sp>
      <p:pic>
        <p:nvPicPr>
          <p:cNvPr id="6" name="Picture 2" descr="Výsledek obrázku pro tik tak bum juni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3212975"/>
            <a:ext cx="2620325" cy="2345191"/>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79512" y="5661248"/>
            <a:ext cx="2908356" cy="923330"/>
          </a:xfrm>
          <a:prstGeom prst="rect">
            <a:avLst/>
          </a:prstGeom>
          <a:ln w="38100">
            <a:solidFill>
              <a:schemeClr val="tx1"/>
            </a:solidFill>
          </a:ln>
        </p:spPr>
        <p:txBody>
          <a:bodyPr wrap="square">
            <a:spAutoFit/>
          </a:bodyPr>
          <a:lstStyle/>
          <a:p>
            <a:r>
              <a:rPr lang="cs-CZ" b="1" dirty="0" smtClean="0"/>
              <a:t>Slovní hra Tik Tak Bum!</a:t>
            </a:r>
          </a:p>
          <a:p>
            <a:r>
              <a:rPr lang="cs-CZ" altLang="cs-CZ" dirty="0" smtClean="0"/>
              <a:t>Rozvíjí slovní zásobu, postřeh a komunikační dovednosti.</a:t>
            </a:r>
            <a:endParaRPr lang="cs-CZ" dirty="0"/>
          </a:p>
        </p:txBody>
      </p:sp>
      <p:pic>
        <p:nvPicPr>
          <p:cNvPr id="1026" name="Picture 2" descr="Výsledek obrázku pro story cu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68830"/>
            <a:ext cx="2606199" cy="2345580"/>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6372200" y="4396444"/>
            <a:ext cx="2555776" cy="1477328"/>
          </a:xfrm>
          <a:prstGeom prst="rect">
            <a:avLst/>
          </a:prstGeom>
          <a:ln w="38100">
            <a:solidFill>
              <a:schemeClr val="tx1"/>
            </a:solidFill>
          </a:ln>
        </p:spPr>
        <p:txBody>
          <a:bodyPr wrap="square">
            <a:spAutoFit/>
          </a:bodyPr>
          <a:lstStyle/>
          <a:p>
            <a:r>
              <a:rPr lang="cs-CZ" b="1" dirty="0"/>
              <a:t>Příběhy z </a:t>
            </a:r>
            <a:r>
              <a:rPr lang="cs-CZ" b="1" dirty="0" smtClean="0"/>
              <a:t>kostek</a:t>
            </a:r>
          </a:p>
          <a:p>
            <a:r>
              <a:rPr lang="cs-CZ" altLang="cs-CZ" dirty="0" smtClean="0"/>
              <a:t>Rozvíjí </a:t>
            </a:r>
            <a:r>
              <a:rPr lang="cs-CZ" altLang="cs-CZ" dirty="0"/>
              <a:t>fantazii, představivost, kreativitu a komunikační dovednosti.</a:t>
            </a:r>
            <a:endParaRPr lang="cs-CZ" dirty="0"/>
          </a:p>
        </p:txBody>
      </p:sp>
      <p:pic>
        <p:nvPicPr>
          <p:cNvPr id="1028" name="Picture 4" descr="Výsledek obrázku pro čtenářské kostk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8897" y="4043019"/>
            <a:ext cx="3096344" cy="2323260"/>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3016539" y="3210353"/>
            <a:ext cx="3171295" cy="923330"/>
          </a:xfrm>
          <a:prstGeom prst="rect">
            <a:avLst/>
          </a:prstGeom>
          <a:ln w="38100">
            <a:solidFill>
              <a:schemeClr val="tx1"/>
            </a:solidFill>
          </a:ln>
        </p:spPr>
        <p:txBody>
          <a:bodyPr wrap="square">
            <a:spAutoFit/>
          </a:bodyPr>
          <a:lstStyle/>
          <a:p>
            <a:r>
              <a:rPr lang="cs-CZ" b="1" dirty="0"/>
              <a:t>Čtenářské pytlíky – Čtenářské kostky </a:t>
            </a:r>
            <a:r>
              <a:rPr lang="cs-CZ" dirty="0"/>
              <a:t>– učí čtenáře o čteném přemýšlet</a:t>
            </a:r>
          </a:p>
        </p:txBody>
      </p:sp>
      <p:pic>
        <p:nvPicPr>
          <p:cNvPr id="10" name="Picture 2" descr="kufky 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2689" y="1268760"/>
            <a:ext cx="2378993" cy="178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p:cNvSpPr/>
          <p:nvPr/>
        </p:nvSpPr>
        <p:spPr>
          <a:xfrm>
            <a:off x="5873627" y="1237443"/>
            <a:ext cx="3171295" cy="646331"/>
          </a:xfrm>
          <a:prstGeom prst="rect">
            <a:avLst/>
          </a:prstGeom>
          <a:ln w="38100">
            <a:solidFill>
              <a:schemeClr val="tx1"/>
            </a:solidFill>
          </a:ln>
        </p:spPr>
        <p:txBody>
          <a:bodyPr wrap="square">
            <a:spAutoFit/>
          </a:bodyPr>
          <a:lstStyle/>
          <a:p>
            <a:r>
              <a:rPr lang="cs-CZ" b="1" dirty="0" smtClean="0"/>
              <a:t>Tematické kufříky </a:t>
            </a:r>
            <a:r>
              <a:rPr lang="cs-CZ" dirty="0"/>
              <a:t>– </a:t>
            </a:r>
            <a:r>
              <a:rPr lang="cs-CZ" dirty="0" smtClean="0"/>
              <a:t>vše na jedno téma pohromadě.</a:t>
            </a:r>
            <a:endParaRPr lang="cs-CZ" dirty="0"/>
          </a:p>
        </p:txBody>
      </p:sp>
    </p:spTree>
    <p:extLst>
      <p:ext uri="{BB962C8B-B14F-4D97-AF65-F5344CB8AC3E}">
        <p14:creationId xmlns:p14="http://schemas.microsoft.com/office/powerpoint/2010/main" val="360991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Mohlo by Vás inspirovat</a:t>
            </a:r>
            <a:endParaRPr lang="cs-CZ" b="1" dirty="0"/>
          </a:p>
        </p:txBody>
      </p:sp>
      <p:sp>
        <p:nvSpPr>
          <p:cNvPr id="5" name="Zástupný symbol pro obsah 4"/>
          <p:cNvSpPr>
            <a:spLocks noGrp="1"/>
          </p:cNvSpPr>
          <p:nvPr>
            <p:ph idx="1"/>
          </p:nvPr>
        </p:nvSpPr>
        <p:spPr>
          <a:xfrm>
            <a:off x="611560" y="1916832"/>
            <a:ext cx="3898776" cy="3773015"/>
          </a:xfrm>
        </p:spPr>
        <p:txBody>
          <a:bodyPr>
            <a:normAutofit fontScale="77500" lnSpcReduction="20000"/>
          </a:bodyPr>
          <a:lstStyle/>
          <a:p>
            <a:r>
              <a:rPr lang="cs-CZ" dirty="0" smtClean="0"/>
              <a:t>Reschová, Stanislava. </a:t>
            </a:r>
            <a:r>
              <a:rPr lang="cs-CZ" b="1" i="1" dirty="0" smtClean="0"/>
              <a:t>O vlkovi se sklerózou a jiné pohádky.</a:t>
            </a:r>
            <a:r>
              <a:rPr lang="cs-CZ" dirty="0" smtClean="0"/>
              <a:t> 1. vyd. Praha : Mladá fronta, 2014. ISBN 978-80-204-3095-3.</a:t>
            </a:r>
          </a:p>
          <a:p>
            <a:r>
              <a:rPr lang="cs-CZ" dirty="0" smtClean="0"/>
              <a:t>Humorné pohádky. Věková kategorie 2. – 4. třída </a:t>
            </a:r>
          </a:p>
          <a:p>
            <a:r>
              <a:rPr lang="cs-CZ" dirty="0" smtClean="0"/>
              <a:t>Vlk trpí sklerózou a zapomene sežrat babičku a Karkulku.</a:t>
            </a:r>
          </a:p>
          <a:p>
            <a:endParaRPr lang="cs-CZ" dirty="0"/>
          </a:p>
        </p:txBody>
      </p:sp>
      <p:pic>
        <p:nvPicPr>
          <p:cNvPr id="3074" name="Picture 2" descr="Výsledek obrázku pro o vlkovi se skleroz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204864"/>
            <a:ext cx="2376606" cy="301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932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Otázky k četbě</a:t>
            </a:r>
            <a:endParaRPr lang="cs-CZ" b="1" dirty="0"/>
          </a:p>
        </p:txBody>
      </p:sp>
      <p:sp>
        <p:nvSpPr>
          <p:cNvPr id="3" name="Zástupný symbol pro obsah 2"/>
          <p:cNvSpPr>
            <a:spLocks noGrp="1"/>
          </p:cNvSpPr>
          <p:nvPr>
            <p:ph idx="1"/>
          </p:nvPr>
        </p:nvSpPr>
        <p:spPr>
          <a:xfrm>
            <a:off x="2771800" y="1412777"/>
            <a:ext cx="3610744" cy="4392488"/>
          </a:xfrm>
        </p:spPr>
        <p:txBody>
          <a:bodyPr>
            <a:normAutofit fontScale="55000" lnSpcReduction="20000"/>
          </a:bodyPr>
          <a:lstStyle/>
          <a:p>
            <a:r>
              <a:rPr lang="cs-CZ" dirty="0" smtClean="0"/>
              <a:t>Vysvětli, co je to skleróza.</a:t>
            </a:r>
          </a:p>
          <a:p>
            <a:r>
              <a:rPr lang="cs-CZ" dirty="0" smtClean="0"/>
              <a:t>Poraď vlkovi, co udělat proto, aby nezapomněl na něco důležitého.</a:t>
            </a:r>
          </a:p>
          <a:p>
            <a:r>
              <a:rPr lang="cs-CZ" dirty="0" smtClean="0"/>
              <a:t>Co měl vlk k snídani?</a:t>
            </a:r>
          </a:p>
          <a:p>
            <a:r>
              <a:rPr lang="cs-CZ" dirty="0" smtClean="0"/>
              <a:t>Proč šla Karkulka k babičce?</a:t>
            </a:r>
          </a:p>
          <a:p>
            <a:r>
              <a:rPr lang="cs-CZ" dirty="0" smtClean="0"/>
              <a:t>Co nesla Karkulka v košíčku?</a:t>
            </a:r>
          </a:p>
          <a:p>
            <a:r>
              <a:rPr lang="cs-CZ" dirty="0" smtClean="0"/>
              <a:t>Vyjmenuj nějaké uzeniny.</a:t>
            </a:r>
          </a:p>
          <a:p>
            <a:r>
              <a:rPr lang="cs-CZ" dirty="0" smtClean="0"/>
              <a:t>Čím (povolání) byla dříve Karkulčina babička?</a:t>
            </a:r>
          </a:p>
          <a:p>
            <a:r>
              <a:rPr lang="cs-CZ" dirty="0" smtClean="0"/>
              <a:t>Jaké bylinky pomáhají při bolení bříška?</a:t>
            </a:r>
          </a:p>
          <a:p>
            <a:r>
              <a:rPr lang="cs-CZ" dirty="0" smtClean="0"/>
              <a:t>Vyjmenuj, co všechno vlk snědl.</a:t>
            </a:r>
          </a:p>
          <a:p>
            <a:r>
              <a:rPr lang="cs-CZ" dirty="0" smtClean="0"/>
              <a:t>Jaký dárek k narozeninám dostala babička od myslivce?</a:t>
            </a:r>
          </a:p>
          <a:p>
            <a:r>
              <a:rPr lang="cs-CZ" dirty="0" smtClean="0"/>
              <a:t>Nosí myslivec brýle?</a:t>
            </a:r>
          </a:p>
          <a:p>
            <a:endParaRPr lang="cs-CZ"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1" y="0"/>
            <a:ext cx="2007771" cy="376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645024"/>
            <a:ext cx="2180554" cy="278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873" y="5229199"/>
            <a:ext cx="4903381" cy="15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484784"/>
            <a:ext cx="2592288" cy="373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Výsledek obrázku pro heřmánek pravý"/>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3793965"/>
            <a:ext cx="1008112" cy="17137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Výsledek obrázku pro kopři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612" y="5277837"/>
            <a:ext cx="1230006" cy="14118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Výsledek obrázku pro máta peprná"/>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3617" y="5277837"/>
            <a:ext cx="818460" cy="141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0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lstStyle/>
          <a:p>
            <a:r>
              <a:rPr lang="cs-CZ" b="1" dirty="0"/>
              <a:t>Mohlo by Vás inspirovat</a:t>
            </a:r>
            <a:endParaRPr lang="cs-CZ" dirty="0"/>
          </a:p>
        </p:txBody>
      </p:sp>
      <p:sp>
        <p:nvSpPr>
          <p:cNvPr id="3" name="Zástupný symbol pro obsah 2"/>
          <p:cNvSpPr>
            <a:spLocks noGrp="1"/>
          </p:cNvSpPr>
          <p:nvPr>
            <p:ph idx="1"/>
          </p:nvPr>
        </p:nvSpPr>
        <p:spPr>
          <a:xfrm>
            <a:off x="457199" y="980728"/>
            <a:ext cx="5050905" cy="2952328"/>
          </a:xfrm>
        </p:spPr>
        <p:txBody>
          <a:bodyPr>
            <a:normAutofit fontScale="40000" lnSpcReduction="20000"/>
          </a:bodyPr>
          <a:lstStyle/>
          <a:p>
            <a:endParaRPr lang="cs-CZ" dirty="0" smtClean="0"/>
          </a:p>
          <a:p>
            <a:r>
              <a:rPr lang="cs-CZ" dirty="0" smtClean="0"/>
              <a:t>PAVEL, Luboš. </a:t>
            </a:r>
            <a:r>
              <a:rPr lang="cs-CZ" b="1" i="1" dirty="0" smtClean="0"/>
              <a:t>O Kuliferdovi</a:t>
            </a:r>
            <a:r>
              <a:rPr lang="cs-CZ" dirty="0" smtClean="0"/>
              <a:t>. 1. vyd. Praha : Grada Publishing, 2016. ISBN 978-80-271-0357-7.</a:t>
            </a:r>
          </a:p>
          <a:p>
            <a:r>
              <a:rPr lang="cs-CZ" b="1" dirty="0" smtClean="0"/>
              <a:t>Poetický příběh. Věková kategorie 2. – 4. třída </a:t>
            </a:r>
          </a:p>
          <a:p>
            <a:r>
              <a:rPr lang="cs-CZ" b="1" dirty="0" smtClean="0"/>
              <a:t>Anotace:</a:t>
            </a:r>
            <a:r>
              <a:rPr lang="cs-CZ" dirty="0" smtClean="0"/>
              <a:t> Hlavní hrdinka Anetka touží po domácím mazlíčkovi, ale rodiče s tím nesouhlasí, proto si jednoho dne přinese potají domů ježka, kterého našla venku. Kuliferda je malý hrášek, který se nechtěl uvařit v hrachové polévce, a tak utekl z hrnce. Poté mu vyklíčily ruce i nohy, postupně se seznamuje se členy domácnosti a pomáhá ježkovi vrátit se zpět do lesa. </a:t>
            </a:r>
          </a:p>
          <a:p>
            <a:r>
              <a:rPr lang="cs-CZ" b="1" dirty="0" smtClean="0"/>
              <a:t>Aktivity k četbě: </a:t>
            </a:r>
            <a:r>
              <a:rPr lang="cs-CZ" dirty="0" smtClean="0"/>
              <a:t>soutěž v přebírání hrachu a v napichování korálků na ježkovy bodliny na čas, výroba hrdinů vystupujících v příběhu, vyhledávání informací v encyklopedii</a:t>
            </a:r>
          </a:p>
          <a:p>
            <a:endParaRPr lang="cs-CZ" dirty="0"/>
          </a:p>
        </p:txBody>
      </p:sp>
      <p:pic>
        <p:nvPicPr>
          <p:cNvPr id="5" name="Obrázek 4" descr="\\tajfun\User\rablovar\dokumenty\fotky\Fotky z akcí ŠIC 2018-2019\Čtenářský klub\Kuliferda\hrách a ježek\20181018_1504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298" y="3606993"/>
            <a:ext cx="3155581" cy="3031940"/>
          </a:xfrm>
          <a:prstGeom prst="rect">
            <a:avLst/>
          </a:prstGeom>
          <a:noFill/>
          <a:ln>
            <a:noFill/>
          </a:ln>
        </p:spPr>
      </p:pic>
      <p:pic>
        <p:nvPicPr>
          <p:cNvPr id="6" name="Obrázek 5" descr="\\tajfun\User\rablovar\dokumenty\fotky\Fotky z akcí ŠIC 2018-2019\Čtenářský klub\Kuliferda\hrách a ježek\20181011_1445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606993"/>
            <a:ext cx="2304256" cy="3039545"/>
          </a:xfrm>
          <a:prstGeom prst="rect">
            <a:avLst/>
          </a:prstGeom>
          <a:noFill/>
          <a:ln>
            <a:noFill/>
          </a:ln>
        </p:spPr>
      </p:pic>
      <p:pic>
        <p:nvPicPr>
          <p:cNvPr id="7" name="Obrázek 6" descr="\\tajfun\User\rablovar\dokumenty\fotky\Fotky z akcí ŠIC 2018-2019\Čtenářský klub\Kuliferda\Ježek\20181005_07384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161" y="3629815"/>
            <a:ext cx="2304256" cy="3039545"/>
          </a:xfrm>
          <a:prstGeom prst="rect">
            <a:avLst/>
          </a:prstGeom>
          <a:noFill/>
          <a:ln>
            <a:noFill/>
          </a:ln>
        </p:spPr>
      </p:pic>
      <p:pic>
        <p:nvPicPr>
          <p:cNvPr id="8" name="Obrázek 7" descr="\\tajfun\User\rablovar\dokumenty\fotky\Fotky z akcí ŠIC 2018-2019\Čtenářský klub\Kuliferda\20180921_10081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1844" y="1268760"/>
            <a:ext cx="2966289" cy="2232248"/>
          </a:xfrm>
          <a:prstGeom prst="rect">
            <a:avLst/>
          </a:prstGeom>
          <a:noFill/>
          <a:ln>
            <a:noFill/>
          </a:ln>
        </p:spPr>
      </p:pic>
    </p:spTree>
    <p:extLst>
      <p:ext uri="{BB962C8B-B14F-4D97-AF65-F5344CB8AC3E}">
        <p14:creationId xmlns:p14="http://schemas.microsoft.com/office/powerpoint/2010/main" val="2298207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1147</Words>
  <Application>Microsoft Office PowerPoint</Application>
  <PresentationFormat>Předvádění na obrazovce (4:3)</PresentationFormat>
  <Paragraphs>97</Paragraphs>
  <Slides>17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17</vt:i4>
      </vt:variant>
    </vt:vector>
  </HeadingPairs>
  <TitlesOfParts>
    <vt:vector size="20" baseType="lpstr">
      <vt:lpstr>Arial</vt:lpstr>
      <vt:lpstr>Calibri</vt:lpstr>
      <vt:lpstr>Motiv systému Office</vt:lpstr>
      <vt:lpstr>Čtenářský klub v praxi na ZŠ Provaznická 64 Bc. Romana Ráblová</vt:lpstr>
      <vt:lpstr> Školní informační centrum </vt:lpstr>
      <vt:lpstr>Prezentace aplikace PowerPoint</vt:lpstr>
      <vt:lpstr>Čtenářský klub</vt:lpstr>
      <vt:lpstr>Struktura schůzek</vt:lpstr>
      <vt:lpstr>Při činnosti klubu využíváme</vt:lpstr>
      <vt:lpstr>Mohlo by Vás inspirovat</vt:lpstr>
      <vt:lpstr>Otázky k četbě</vt:lpstr>
      <vt:lpstr>Mohlo by Vás inspirovat</vt:lpstr>
      <vt:lpstr>Číst se dá i z obalu</vt:lpstr>
      <vt:lpstr>Už nás nic netlačí</vt:lpstr>
      <vt:lpstr>Kde hledat materiály </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Čtenářský klub v praxi  na ZŠ Provaznická</dc:title>
  <dc:creator>Romana Ráblová</dc:creator>
  <cp:lastModifiedBy>Jan Bartoš</cp:lastModifiedBy>
  <cp:revision>41</cp:revision>
  <dcterms:created xsi:type="dcterms:W3CDTF">2018-11-12T07:13:29Z</dcterms:created>
  <dcterms:modified xsi:type="dcterms:W3CDTF">2018-11-20T11:24:12Z</dcterms:modified>
</cp:coreProperties>
</file>