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72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2" r:id="rId6"/>
    <p:sldId id="283" r:id="rId7"/>
    <p:sldId id="261" r:id="rId8"/>
    <p:sldId id="269" r:id="rId9"/>
    <p:sldId id="270" r:id="rId10"/>
    <p:sldId id="262" r:id="rId11"/>
    <p:sldId id="264" r:id="rId12"/>
    <p:sldId id="280" r:id="rId13"/>
    <p:sldId id="265" r:id="rId14"/>
    <p:sldId id="271" r:id="rId15"/>
    <p:sldId id="266" r:id="rId16"/>
    <p:sldId id="274" r:id="rId17"/>
    <p:sldId id="281" r:id="rId18"/>
    <p:sldId id="278" r:id="rId19"/>
    <p:sldId id="279" r:id="rId20"/>
    <p:sldId id="277" r:id="rId21"/>
    <p:sldId id="272" r:id="rId22"/>
    <p:sldId id="275" r:id="rId23"/>
    <p:sldId id="263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4" autoAdjust="0"/>
    <p:restoredTop sz="91892" autoAdjust="0"/>
  </p:normalViewPr>
  <p:slideViewPr>
    <p:cSldViewPr snapToGrid="0">
      <p:cViewPr varScale="1">
        <p:scale>
          <a:sx n="105" d="100"/>
          <a:sy n="105" d="100"/>
        </p:scale>
        <p:origin x="5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Velikost obce, ve které se nachází knihovna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94-4493-A94E-8FFD653D76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94-4493-A94E-8FFD653D76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94-4493-A94E-8FFD653D76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94-4493-A94E-8FFD653D76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94-4493-A94E-8FFD653D76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94-4493-A94E-8FFD653D76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Méně než 5 000 obyvatel</c:v>
                </c:pt>
                <c:pt idx="1">
                  <c:v>5 000 - 10 000 obyvatel</c:v>
                </c:pt>
                <c:pt idx="2">
                  <c:v>10 001 - 20 000 obyvatel</c:v>
                </c:pt>
                <c:pt idx="3">
                  <c:v>20 001 - 50 000 obyvatel</c:v>
                </c:pt>
                <c:pt idx="4">
                  <c:v>50 001 - 100 000 obyvatel</c:v>
                </c:pt>
                <c:pt idx="5">
                  <c:v>Více než 100 000 obyvatel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125</c:v>
                </c:pt>
                <c:pt idx="1">
                  <c:v>28</c:v>
                </c:pt>
                <c:pt idx="2">
                  <c:v>22</c:v>
                </c:pt>
                <c:pt idx="3">
                  <c:v>20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F-42FE-A990-3A380378A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48216147027284"/>
          <c:y val="3.5798165586549323E-2"/>
          <c:w val="0.31837707202103499"/>
          <c:h val="0.4466513580762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2435916809023"/>
          <c:y val="3.1768953068592058E-2"/>
          <c:w val="0.45157383978922627"/>
          <c:h val="0.9364620938628158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Zohlednění dětí se speciálními potřebami při tvorbě lekcí informačního vzdělávání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EB-40C2-A610-9294374D7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EB-40C2-A610-9294374D7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EB-40C2-A610-9294374D7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EB-40C2-A610-9294374D7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EB-40C2-A610-9294374D73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EB-40C2-A610-9294374D73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EB-40C2-A610-9294374D73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EB-40C2-A610-9294374D7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Ano, protože k nám takové děti chodí</c:v>
                </c:pt>
                <c:pt idx="1">
                  <c:v>Ne, protože k nám žádné takové děti nechodí</c:v>
                </c:pt>
                <c:pt idx="2">
                  <c:v>Ano</c:v>
                </c:pt>
                <c:pt idx="3">
                  <c:v>Ne</c:v>
                </c:pt>
                <c:pt idx="4">
                  <c:v>Ne, zatím nás nikdo na takovou možnost neupozornil</c:v>
                </c:pt>
                <c:pt idx="5">
                  <c:v>Ne, nemáme k takové činnosti odborné vzdělání</c:v>
                </c:pt>
                <c:pt idx="6">
                  <c:v>Ne, nemáme na to prostředky</c:v>
                </c:pt>
                <c:pt idx="7">
                  <c:v>Spolupracuji se speciální školou pro postižené děti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43</c:v>
                </c:pt>
                <c:pt idx="1">
                  <c:v>39</c:v>
                </c:pt>
                <c:pt idx="2">
                  <c:v>15</c:v>
                </c:pt>
                <c:pt idx="3">
                  <c:v>10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0-4DAD-A9AD-8D5AFDAEFCC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9EB-40C2-A610-9294374D7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9EB-40C2-A610-9294374D7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9EB-40C2-A610-9294374D7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9EB-40C2-A610-9294374D7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9EB-40C2-A610-9294374D73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9EB-40C2-A610-9294374D73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9EB-40C2-A610-9294374D73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9EB-40C2-A610-9294374D732E}"/>
              </c:ext>
            </c:extLst>
          </c:dPt>
          <c:cat>
            <c:strRef>
              <c:f>List1!$A$2:$A$9</c:f>
              <c:strCache>
                <c:ptCount val="8"/>
                <c:pt idx="0">
                  <c:v>Ano, protože k nám takové děti chodí</c:v>
                </c:pt>
                <c:pt idx="1">
                  <c:v>Ne, protože k nám žádné takové děti nechodí</c:v>
                </c:pt>
                <c:pt idx="2">
                  <c:v>Ano</c:v>
                </c:pt>
                <c:pt idx="3">
                  <c:v>Ne</c:v>
                </c:pt>
                <c:pt idx="4">
                  <c:v>Ne, zatím nás nikdo na takovou možnost neupozornil</c:v>
                </c:pt>
                <c:pt idx="5">
                  <c:v>Ne, nemáme k takové činnosti odborné vzdělání</c:v>
                </c:pt>
                <c:pt idx="6">
                  <c:v>Ne, nemáme na to prostředky</c:v>
                </c:pt>
                <c:pt idx="7">
                  <c:v>Spolupracuji se speciální školou pro postižené děti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2880-4DAD-A9AD-8D5AFDAEFCC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9EB-40C2-A610-9294374D7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9EB-40C2-A610-9294374D7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9EB-40C2-A610-9294374D7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9EB-40C2-A610-9294374D7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9EB-40C2-A610-9294374D73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9EB-40C2-A610-9294374D73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9EB-40C2-A610-9294374D73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9EB-40C2-A610-9294374D732E}"/>
              </c:ext>
            </c:extLst>
          </c:dPt>
          <c:cat>
            <c:strRef>
              <c:f>List1!$A$2:$A$9</c:f>
              <c:strCache>
                <c:ptCount val="8"/>
                <c:pt idx="0">
                  <c:v>Ano, protože k nám takové děti chodí</c:v>
                </c:pt>
                <c:pt idx="1">
                  <c:v>Ne, protože k nám žádné takové děti nechodí</c:v>
                </c:pt>
                <c:pt idx="2">
                  <c:v>Ano</c:v>
                </c:pt>
                <c:pt idx="3">
                  <c:v>Ne</c:v>
                </c:pt>
                <c:pt idx="4">
                  <c:v>Ne, zatím nás nikdo na takovou možnost neupozornil</c:v>
                </c:pt>
                <c:pt idx="5">
                  <c:v>Ne, nemáme k takové činnosti odborné vzdělání</c:v>
                </c:pt>
                <c:pt idx="6">
                  <c:v>Ne, nemáme na to prostředky</c:v>
                </c:pt>
                <c:pt idx="7">
                  <c:v>Spolupracuji se speciální školou pro postižené děti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2880-4DAD-A9AD-8D5AFDAEF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82030914682728"/>
          <c:y val="4.7167003041587309E-2"/>
          <c:w val="0.3768236598933104"/>
          <c:h val="0.90566576650842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Zkvalitnění informačního vzdělávání pro předškoláky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čas na přípravu lekcí</c:v>
                </c:pt>
                <c:pt idx="1">
                  <c:v>nedokážu odpovědět</c:v>
                </c:pt>
                <c:pt idx="2">
                  <c:v>nic</c:v>
                </c:pt>
                <c:pt idx="3">
                  <c:v>různorodější fond</c:v>
                </c:pt>
                <c:pt idx="4">
                  <c:v>lepší spolupráci s mateřskou školou</c:v>
                </c:pt>
                <c:pt idx="5">
                  <c:v>odbornou didakticko- pedagogickou podporu</c:v>
                </c:pt>
                <c:pt idx="6">
                  <c:v>rekvalifikaci nebo inovaci pro pozici učícího knihovníka</c:v>
                </c:pt>
                <c:pt idx="7">
                  <c:v>technické vybavení</c:v>
                </c:pt>
                <c:pt idx="8">
                  <c:v>sdílení zkušeností a podkladů</c:v>
                </c:pt>
                <c:pt idx="9">
                  <c:v>více metodických materiálů</c:v>
                </c:pt>
                <c:pt idx="10">
                  <c:v>úpravu prostor knihovny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  <c:pt idx="4">
                  <c:v>15</c:v>
                </c:pt>
                <c:pt idx="5">
                  <c:v>25</c:v>
                </c:pt>
                <c:pt idx="6">
                  <c:v>28</c:v>
                </c:pt>
                <c:pt idx="7">
                  <c:v>32</c:v>
                </c:pt>
                <c:pt idx="8">
                  <c:v>45</c:v>
                </c:pt>
                <c:pt idx="9">
                  <c:v>54</c:v>
                </c:pt>
                <c:pt idx="1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2-46F0-97E3-E244B07EF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3414288"/>
        <c:axId val="1389737872"/>
      </c:barChart>
      <c:catAx>
        <c:axId val="133341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737872"/>
        <c:crosses val="autoZero"/>
        <c:auto val="1"/>
        <c:lblAlgn val="ctr"/>
        <c:lblOffset val="100"/>
        <c:noMultiLvlLbl val="0"/>
      </c:catAx>
      <c:valAx>
        <c:axId val="138973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41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dirty="0"/>
              <a:t>Knihovny realizující informační vzdělávání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71192679487614"/>
          <c:y val="0.29359031613585623"/>
          <c:w val="0.84177554506138175"/>
          <c:h val="0.47702406602159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Kolik knihoven realizuje informační vzdělávání?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150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F-4D1F-B590-B4275C026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79402432"/>
        <c:axId val="1334544464"/>
      </c:barChart>
      <c:catAx>
        <c:axId val="13794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544464"/>
        <c:crosses val="autoZero"/>
        <c:auto val="1"/>
        <c:lblAlgn val="ctr"/>
        <c:lblOffset val="100"/>
        <c:noMultiLvlLbl val="0"/>
      </c:catAx>
      <c:valAx>
        <c:axId val="133454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40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dirty="0"/>
              <a:t>Knihovny realizující informační vzdělávání pro předškoláky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Kolik knihoven realizuje informační vzdělávání pro předškoláky?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117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0-4D53-86DD-A651A6A0B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79404432"/>
        <c:axId val="1334536976"/>
      </c:barChart>
      <c:catAx>
        <c:axId val="13794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536976"/>
        <c:crosses val="autoZero"/>
        <c:auto val="1"/>
        <c:lblAlgn val="ctr"/>
        <c:lblOffset val="100"/>
        <c:noMultiLvlLbl val="0"/>
      </c:catAx>
      <c:valAx>
        <c:axId val="133453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4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7676211586708"/>
          <c:y val="3.7470588684523715E-2"/>
          <c:w val="0.36144972678783133"/>
          <c:h val="0.9219301558396317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Odborné kompetence učícího knihovníka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9-4C92-926E-1CD543BB00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Má osvědčení z některé vzdělávací akce pro učící knihovníky</c:v>
                </c:pt>
                <c:pt idx="1">
                  <c:v>Žádné kompetence nemá</c:v>
                </c:pt>
                <c:pt idx="2">
                  <c:v>Absolvoval(a) kurz dětského knihovníka v rámci dalšího odborného vzdělávání</c:v>
                </c:pt>
                <c:pt idx="3">
                  <c:v>Jiné</c:v>
                </c:pt>
                <c:pt idx="4">
                  <c:v>Absolvoval(a) obor knihovnictví na vysoké škole</c:v>
                </c:pt>
                <c:pt idx="5">
                  <c:v>Střední škola pedagogická/knihovnická</c:v>
                </c:pt>
                <c:pt idx="6">
                  <c:v>Absolvoval(a) obor učitelství na vysoké škole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41</c:v>
                </c:pt>
                <c:pt idx="1">
                  <c:v>27</c:v>
                </c:pt>
                <c:pt idx="2">
                  <c:v>23</c:v>
                </c:pt>
                <c:pt idx="3">
                  <c:v>19</c:v>
                </c:pt>
                <c:pt idx="4">
                  <c:v>19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9-4C92-926E-1CD543BB00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23634361712149"/>
          <c:y val="9.849018423905774E-2"/>
          <c:w val="0.43172409796521527"/>
          <c:h val="0.80927671875280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Metodické materiály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E5-4C08-8102-DD3A32A0CB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E5-4C08-8102-DD3A32A0CB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E5-4C08-8102-DD3A32A0CBD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E5-4C08-8102-DD3A32A0CBD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AE5-4C08-8102-DD3A32A0CBD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E5-4C08-8102-DD3A32A0CBD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AE5-4C08-8102-DD3A32A0CBD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AE5-4C08-8102-DD3A32A0CB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Hotové materiály odjinud</c:v>
                </c:pt>
                <c:pt idx="1">
                  <c:v>Hotové materiály odjinud + Přejímání a úprava materiálů odjinud</c:v>
                </c:pt>
                <c:pt idx="2">
                  <c:v>Přejimání a úprava materiálů odjinud</c:v>
                </c:pt>
                <c:pt idx="3">
                  <c:v>Metodické materiály k lekcím nemáme</c:v>
                </c:pt>
                <c:pt idx="4">
                  <c:v>Vlastní metodické materiály + Hotové materiály odjinud</c:v>
                </c:pt>
                <c:pt idx="5">
                  <c:v>Vlastní metodické materiály + Přejímání a úprava materiálů odjinud</c:v>
                </c:pt>
                <c:pt idx="6">
                  <c:v>Vlastní metodické materiály + Přejimání a úprava materiálů odjinud + Hotové materiály odjinud</c:v>
                </c:pt>
                <c:pt idx="7">
                  <c:v>Vlastní metodické materiály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18</c:v>
                </c:pt>
                <c:pt idx="6">
                  <c:v>29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D-48C7-A57F-C8DF0BB47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7323824"/>
        <c:axId val="1192613120"/>
      </c:barChart>
      <c:valAx>
        <c:axId val="119261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323824"/>
        <c:crosses val="autoZero"/>
        <c:crossBetween val="between"/>
      </c:valAx>
      <c:catAx>
        <c:axId val="117732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613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Rozvíjené oblasti informační gramotnosti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5D-4855-A5D6-86EF8B9813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5D-4855-A5D6-86EF8B9813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5D-4855-A5D6-86EF8B9813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5D-4855-A5D6-86EF8B9813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5D-4855-A5D6-86EF8B9813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5D-4855-A5D6-86EF8B9813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5D-4855-A5D6-86EF8B9813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5D-4855-A5D6-86EF8B9813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Vyhledávání informací</c:v>
                </c:pt>
                <c:pt idx="1">
                  <c:v>Prezentace informací</c:v>
                </c:pt>
                <c:pt idx="2">
                  <c:v>Použití vhodných/efektivních pracovních postupů k řešení problémů</c:v>
                </c:pt>
                <c:pt idx="3">
                  <c:v>Hodnocení informačních zdrojů</c:v>
                </c:pt>
                <c:pt idx="4">
                  <c:v>Spolupráce při získávání informací</c:v>
                </c:pt>
                <c:pt idx="5">
                  <c:v>Identifikace informační potřeby</c:v>
                </c:pt>
                <c:pt idx="6">
                  <c:v>Kritické myšlení</c:v>
                </c:pt>
                <c:pt idx="7">
                  <c:v>Etická pravidla a zásady bezpečnosti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99</c:v>
                </c:pt>
                <c:pt idx="1">
                  <c:v>75</c:v>
                </c:pt>
                <c:pt idx="2">
                  <c:v>66</c:v>
                </c:pt>
                <c:pt idx="3">
                  <c:v>61</c:v>
                </c:pt>
                <c:pt idx="4">
                  <c:v>61</c:v>
                </c:pt>
                <c:pt idx="5">
                  <c:v>54</c:v>
                </c:pt>
                <c:pt idx="6">
                  <c:v>43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9-43D4-96ED-4A36FF511C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21675804256292"/>
          <c:y val="2.8218115545249872E-2"/>
          <c:w val="0.37847467976034505"/>
          <c:h val="0.94056249537697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Využití vzdělávacíh technologií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Čtečka e-knih</c:v>
                </c:pt>
                <c:pt idx="1">
                  <c:v>Tablet</c:v>
                </c:pt>
                <c:pt idx="2">
                  <c:v>Televize</c:v>
                </c:pt>
                <c:pt idx="3">
                  <c:v>Rádio</c:v>
                </c:pt>
                <c:pt idx="4">
                  <c:v>Interaktivní tabule</c:v>
                </c:pt>
                <c:pt idx="5">
                  <c:v>Nepracujeme se vzdělávacími technologiemi</c:v>
                </c:pt>
                <c:pt idx="6">
                  <c:v>Dataprojektor</c:v>
                </c:pt>
                <c:pt idx="7">
                  <c:v>Počítač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12</c:v>
                </c:pt>
                <c:pt idx="5">
                  <c:v>42</c:v>
                </c:pt>
                <c:pt idx="6">
                  <c:v>43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0-4647-8E0A-EBA45206D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150496"/>
        <c:axId val="1193418912"/>
      </c:barChart>
      <c:catAx>
        <c:axId val="91615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18912"/>
        <c:crosses val="autoZero"/>
        <c:auto val="1"/>
        <c:lblAlgn val="ctr"/>
        <c:lblOffset val="100"/>
        <c:noMultiLvlLbl val="0"/>
      </c:catAx>
      <c:valAx>
        <c:axId val="119341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15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Způsob spolupráce s MŠ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S mateřskou školou při přípravě a realizaci lekcí nespolupracujeme</c:v>
                </c:pt>
                <c:pt idx="1">
                  <c:v>Pomáháme MŠ vybírat nebo nakupovat vhodné publikace</c:v>
                </c:pt>
                <c:pt idx="2">
                  <c:v>Učitelé MŠ nám dávají na lekce zpětnou vazbu</c:v>
                </c:pt>
                <c:pt idx="3">
                  <c:v>S učiteli MŠ společně plánujeme témata lekcí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55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0-4D28-9484-79785735B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7217167"/>
        <c:axId val="782577983"/>
      </c:barChart>
      <c:catAx>
        <c:axId val="877217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577983"/>
        <c:crosses val="autoZero"/>
        <c:auto val="1"/>
        <c:lblAlgn val="ctr"/>
        <c:lblOffset val="100"/>
        <c:noMultiLvlLbl val="0"/>
      </c:catAx>
      <c:valAx>
        <c:axId val="782577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21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Hodnocení lekcí informačního vzdělávání pro předškolní děti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Knihovna má vytvořen vlastní evaluační nástroj, Hodnocení probíhá ve škole a knihovna ho získává zpětně od učitelů</c:v>
                </c:pt>
                <c:pt idx="1">
                  <c:v>Hodnocení lekcí pro předškolní děti v knihovně neprobíhá.</c:v>
                </c:pt>
                <c:pt idx="2">
                  <c:v>Ústní hodnocení</c:v>
                </c:pt>
                <c:pt idx="3">
                  <c:v>Knihovna má vytvořen vlastní evaluační nástroj</c:v>
                </c:pt>
                <c:pt idx="4">
                  <c:v>Hodnocení probíhá ve škole a knihovna ho získává zpětně od učitelů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10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3-4D93-A9AD-EDE8F40E9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344847"/>
        <c:axId val="988878655"/>
      </c:barChart>
      <c:catAx>
        <c:axId val="98534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878655"/>
        <c:crosses val="autoZero"/>
        <c:auto val="1"/>
        <c:lblAlgn val="ctr"/>
        <c:lblOffset val="100"/>
        <c:noMultiLvlLbl val="0"/>
      </c:catAx>
      <c:valAx>
        <c:axId val="98887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344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ECF80-DA23-4F6E-A515-C57F3C82DE80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7568D7-304E-4F43-9A9C-C454EC1CFF37}">
      <dgm:prSet/>
      <dgm:spPr/>
      <dgm:t>
        <a:bodyPr/>
        <a:lstStyle/>
        <a:p>
          <a:r>
            <a:rPr lang="cs-CZ"/>
            <a:t>Kvantitativní výzkum</a:t>
          </a:r>
          <a:endParaRPr lang="en-US"/>
        </a:p>
      </dgm:t>
    </dgm:pt>
    <dgm:pt modelId="{9CE362BC-51D6-4173-B240-F842A3674808}" type="parTrans" cxnId="{77449A50-8391-4BDF-BC48-465A07C9316B}">
      <dgm:prSet/>
      <dgm:spPr/>
      <dgm:t>
        <a:bodyPr/>
        <a:lstStyle/>
        <a:p>
          <a:endParaRPr lang="en-US"/>
        </a:p>
      </dgm:t>
    </dgm:pt>
    <dgm:pt modelId="{52821A3B-7419-4F88-8823-A7964891D89A}" type="sibTrans" cxnId="{77449A50-8391-4BDF-BC48-465A07C9316B}">
      <dgm:prSet/>
      <dgm:spPr/>
      <dgm:t>
        <a:bodyPr/>
        <a:lstStyle/>
        <a:p>
          <a:endParaRPr lang="en-US"/>
        </a:p>
      </dgm:t>
    </dgm:pt>
    <dgm:pt modelId="{B1E94AB6-6AF1-4F35-9066-3ED032E42A8E}">
      <dgm:prSet/>
      <dgm:spPr/>
      <dgm:t>
        <a:bodyPr/>
        <a:lstStyle/>
        <a:p>
          <a:r>
            <a:rPr lang="cs-CZ" dirty="0"/>
            <a:t>Dotazníkové šetření</a:t>
          </a:r>
        </a:p>
      </dgm:t>
    </dgm:pt>
    <dgm:pt modelId="{BE3055DF-B64C-4964-A0BB-BB6DF0758F0B}" type="parTrans" cxnId="{75130791-C9B2-48BB-84FD-7B4C770A1B29}">
      <dgm:prSet/>
      <dgm:spPr/>
      <dgm:t>
        <a:bodyPr/>
        <a:lstStyle/>
        <a:p>
          <a:endParaRPr lang="en-US"/>
        </a:p>
      </dgm:t>
    </dgm:pt>
    <dgm:pt modelId="{BCC67ACD-7C91-415A-98B2-FF4898E52BB8}" type="sibTrans" cxnId="{75130791-C9B2-48BB-84FD-7B4C770A1B29}">
      <dgm:prSet/>
      <dgm:spPr/>
      <dgm:t>
        <a:bodyPr/>
        <a:lstStyle/>
        <a:p>
          <a:endParaRPr lang="en-US"/>
        </a:p>
      </dgm:t>
    </dgm:pt>
    <dgm:pt modelId="{857E196C-928A-471B-9E5E-7F35CDEF7715}">
      <dgm:prSet/>
      <dgm:spPr/>
      <dgm:t>
        <a:bodyPr/>
        <a:lstStyle/>
        <a:p>
          <a:r>
            <a:rPr lang="cs-CZ" dirty="0"/>
            <a:t>Výzkumný vzorek 209 knihoven</a:t>
          </a:r>
          <a:endParaRPr lang="en-US" dirty="0"/>
        </a:p>
      </dgm:t>
    </dgm:pt>
    <dgm:pt modelId="{B7481AD9-5A05-4D50-94AB-2C388B3FC8FB}" type="parTrans" cxnId="{8A78CFA7-3DB9-41F2-8774-910508A61B4A}">
      <dgm:prSet/>
      <dgm:spPr/>
      <dgm:t>
        <a:bodyPr/>
        <a:lstStyle/>
        <a:p>
          <a:endParaRPr lang="en-US"/>
        </a:p>
      </dgm:t>
    </dgm:pt>
    <dgm:pt modelId="{46F509D4-0860-4406-94FA-F72719076F4B}" type="sibTrans" cxnId="{8A78CFA7-3DB9-41F2-8774-910508A61B4A}">
      <dgm:prSet/>
      <dgm:spPr/>
      <dgm:t>
        <a:bodyPr/>
        <a:lstStyle/>
        <a:p>
          <a:endParaRPr lang="en-US"/>
        </a:p>
      </dgm:t>
    </dgm:pt>
    <dgm:pt modelId="{0CF9E8BE-D771-4459-9F34-1E3823D8E90C}">
      <dgm:prSet/>
      <dgm:spPr/>
      <dgm:t>
        <a:bodyPr/>
        <a:lstStyle/>
        <a:p>
          <a:r>
            <a:rPr lang="cs-CZ" dirty="0"/>
            <a:t>Březen 2018</a:t>
          </a:r>
        </a:p>
      </dgm:t>
    </dgm:pt>
    <dgm:pt modelId="{B3A6FF8F-F51A-4B7C-8086-A52CBF0446E3}" type="parTrans" cxnId="{F0A7B097-72B8-4C46-9EAA-FC0923EA9725}">
      <dgm:prSet/>
      <dgm:spPr/>
    </dgm:pt>
    <dgm:pt modelId="{B4BE2E97-8D5A-46B1-9554-7CAE40AB6A25}" type="sibTrans" cxnId="{F0A7B097-72B8-4C46-9EAA-FC0923EA9725}">
      <dgm:prSet/>
      <dgm:spPr/>
    </dgm:pt>
    <dgm:pt modelId="{C046B4A3-4A7B-47AC-8DED-0E55C098DDBD}" type="pres">
      <dgm:prSet presAssocID="{3B3ECF80-DA23-4F6E-A515-C57F3C82DE80}" presName="outerComposite" presStyleCnt="0">
        <dgm:presLayoutVars>
          <dgm:chMax val="5"/>
          <dgm:dir/>
          <dgm:resizeHandles val="exact"/>
        </dgm:presLayoutVars>
      </dgm:prSet>
      <dgm:spPr/>
    </dgm:pt>
    <dgm:pt modelId="{F3D46D7D-61D1-4779-8ADB-6A8AB456EFCB}" type="pres">
      <dgm:prSet presAssocID="{3B3ECF80-DA23-4F6E-A515-C57F3C82DE80}" presName="dummyMaxCanvas" presStyleCnt="0">
        <dgm:presLayoutVars/>
      </dgm:prSet>
      <dgm:spPr/>
    </dgm:pt>
    <dgm:pt modelId="{B1D825D6-A14C-425A-A3B3-41680429D01E}" type="pres">
      <dgm:prSet presAssocID="{3B3ECF80-DA23-4F6E-A515-C57F3C82DE80}" presName="ThreeNodes_1" presStyleLbl="node1" presStyleIdx="0" presStyleCnt="3">
        <dgm:presLayoutVars>
          <dgm:bulletEnabled val="1"/>
        </dgm:presLayoutVars>
      </dgm:prSet>
      <dgm:spPr/>
    </dgm:pt>
    <dgm:pt modelId="{2ED65D4C-DACC-44E0-AE4E-C41FD06EF9DC}" type="pres">
      <dgm:prSet presAssocID="{3B3ECF80-DA23-4F6E-A515-C57F3C82DE80}" presName="ThreeNodes_2" presStyleLbl="node1" presStyleIdx="1" presStyleCnt="3">
        <dgm:presLayoutVars>
          <dgm:bulletEnabled val="1"/>
        </dgm:presLayoutVars>
      </dgm:prSet>
      <dgm:spPr/>
    </dgm:pt>
    <dgm:pt modelId="{D65C7EE3-81D5-42A6-A424-4A8F134A7F40}" type="pres">
      <dgm:prSet presAssocID="{3B3ECF80-DA23-4F6E-A515-C57F3C82DE80}" presName="ThreeNodes_3" presStyleLbl="node1" presStyleIdx="2" presStyleCnt="3">
        <dgm:presLayoutVars>
          <dgm:bulletEnabled val="1"/>
        </dgm:presLayoutVars>
      </dgm:prSet>
      <dgm:spPr/>
    </dgm:pt>
    <dgm:pt modelId="{5B052EC8-1536-492A-9CF4-C3BC4238B5C3}" type="pres">
      <dgm:prSet presAssocID="{3B3ECF80-DA23-4F6E-A515-C57F3C82DE80}" presName="ThreeConn_1-2" presStyleLbl="fgAccFollowNode1" presStyleIdx="0" presStyleCnt="2">
        <dgm:presLayoutVars>
          <dgm:bulletEnabled val="1"/>
        </dgm:presLayoutVars>
      </dgm:prSet>
      <dgm:spPr/>
    </dgm:pt>
    <dgm:pt modelId="{4EBF7B1B-157B-4EA4-9F35-0619D4E9FF3C}" type="pres">
      <dgm:prSet presAssocID="{3B3ECF80-DA23-4F6E-A515-C57F3C82DE80}" presName="ThreeConn_2-3" presStyleLbl="fgAccFollowNode1" presStyleIdx="1" presStyleCnt="2">
        <dgm:presLayoutVars>
          <dgm:bulletEnabled val="1"/>
        </dgm:presLayoutVars>
      </dgm:prSet>
      <dgm:spPr/>
    </dgm:pt>
    <dgm:pt modelId="{4230F4DE-3E90-4923-8E8E-1D890FC9E684}" type="pres">
      <dgm:prSet presAssocID="{3B3ECF80-DA23-4F6E-A515-C57F3C82DE80}" presName="ThreeNodes_1_text" presStyleLbl="node1" presStyleIdx="2" presStyleCnt="3">
        <dgm:presLayoutVars>
          <dgm:bulletEnabled val="1"/>
        </dgm:presLayoutVars>
      </dgm:prSet>
      <dgm:spPr/>
    </dgm:pt>
    <dgm:pt modelId="{C6629DD5-F1AB-4939-B0C6-06A57B4AB3F8}" type="pres">
      <dgm:prSet presAssocID="{3B3ECF80-DA23-4F6E-A515-C57F3C82DE80}" presName="ThreeNodes_2_text" presStyleLbl="node1" presStyleIdx="2" presStyleCnt="3">
        <dgm:presLayoutVars>
          <dgm:bulletEnabled val="1"/>
        </dgm:presLayoutVars>
      </dgm:prSet>
      <dgm:spPr/>
    </dgm:pt>
    <dgm:pt modelId="{39395EB1-C659-4558-AC34-0BDA0107D211}" type="pres">
      <dgm:prSet presAssocID="{3B3ECF80-DA23-4F6E-A515-C57F3C82DE8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F2A2B30-3E89-4F57-9E03-24BF4B8F46E0}" type="presOf" srcId="{DC7568D7-304E-4F43-9A9C-C454EC1CFF37}" destId="{4230F4DE-3E90-4923-8E8E-1D890FC9E684}" srcOrd="1" destOrd="0" presId="urn:microsoft.com/office/officeart/2005/8/layout/vProcess5"/>
    <dgm:cxn modelId="{C2F24D34-F6FF-4F27-BBC4-9F80312C5872}" type="presOf" srcId="{DC7568D7-304E-4F43-9A9C-C454EC1CFF37}" destId="{B1D825D6-A14C-425A-A3B3-41680429D01E}" srcOrd="0" destOrd="0" presId="urn:microsoft.com/office/officeart/2005/8/layout/vProcess5"/>
    <dgm:cxn modelId="{A98F235C-463C-4862-AC08-7FE7572C9FF0}" type="presOf" srcId="{857E196C-928A-471B-9E5E-7F35CDEF7715}" destId="{D65C7EE3-81D5-42A6-A424-4A8F134A7F40}" srcOrd="0" destOrd="0" presId="urn:microsoft.com/office/officeart/2005/8/layout/vProcess5"/>
    <dgm:cxn modelId="{3FFC226D-F812-46AC-949B-1B60FFA3890B}" type="presOf" srcId="{52821A3B-7419-4F88-8823-A7964891D89A}" destId="{5B052EC8-1536-492A-9CF4-C3BC4238B5C3}" srcOrd="0" destOrd="0" presId="urn:microsoft.com/office/officeart/2005/8/layout/vProcess5"/>
    <dgm:cxn modelId="{21D3706E-4CE7-4C6A-8E0E-2A1F285EE6AA}" type="presOf" srcId="{857E196C-928A-471B-9E5E-7F35CDEF7715}" destId="{39395EB1-C659-4558-AC34-0BDA0107D211}" srcOrd="1" destOrd="0" presId="urn:microsoft.com/office/officeart/2005/8/layout/vProcess5"/>
    <dgm:cxn modelId="{77449A50-8391-4BDF-BC48-465A07C9316B}" srcId="{3B3ECF80-DA23-4F6E-A515-C57F3C82DE80}" destId="{DC7568D7-304E-4F43-9A9C-C454EC1CFF37}" srcOrd="0" destOrd="0" parTransId="{9CE362BC-51D6-4173-B240-F842A3674808}" sibTransId="{52821A3B-7419-4F88-8823-A7964891D89A}"/>
    <dgm:cxn modelId="{75130791-C9B2-48BB-84FD-7B4C770A1B29}" srcId="{3B3ECF80-DA23-4F6E-A515-C57F3C82DE80}" destId="{B1E94AB6-6AF1-4F35-9066-3ED032E42A8E}" srcOrd="1" destOrd="0" parTransId="{BE3055DF-B64C-4964-A0BB-BB6DF0758F0B}" sibTransId="{BCC67ACD-7C91-415A-98B2-FF4898E52BB8}"/>
    <dgm:cxn modelId="{F0A7B097-72B8-4C46-9EAA-FC0923EA9725}" srcId="{B1E94AB6-6AF1-4F35-9066-3ED032E42A8E}" destId="{0CF9E8BE-D771-4459-9F34-1E3823D8E90C}" srcOrd="0" destOrd="0" parTransId="{B3A6FF8F-F51A-4B7C-8086-A52CBF0446E3}" sibTransId="{B4BE2E97-8D5A-46B1-9554-7CAE40AB6A25}"/>
    <dgm:cxn modelId="{7102849E-1B64-4799-8BD6-CA9CE59C6332}" type="presOf" srcId="{0CF9E8BE-D771-4459-9F34-1E3823D8E90C}" destId="{2ED65D4C-DACC-44E0-AE4E-C41FD06EF9DC}" srcOrd="0" destOrd="1" presId="urn:microsoft.com/office/officeart/2005/8/layout/vProcess5"/>
    <dgm:cxn modelId="{09E35EA1-0ACB-4BE0-AEEA-D563A049069F}" type="presOf" srcId="{3B3ECF80-DA23-4F6E-A515-C57F3C82DE80}" destId="{C046B4A3-4A7B-47AC-8DED-0E55C098DDBD}" srcOrd="0" destOrd="0" presId="urn:microsoft.com/office/officeart/2005/8/layout/vProcess5"/>
    <dgm:cxn modelId="{8A78CFA7-3DB9-41F2-8774-910508A61B4A}" srcId="{3B3ECF80-DA23-4F6E-A515-C57F3C82DE80}" destId="{857E196C-928A-471B-9E5E-7F35CDEF7715}" srcOrd="2" destOrd="0" parTransId="{B7481AD9-5A05-4D50-94AB-2C388B3FC8FB}" sibTransId="{46F509D4-0860-4406-94FA-F72719076F4B}"/>
    <dgm:cxn modelId="{583EC4B5-5123-4F38-B230-F138DE91887C}" type="presOf" srcId="{BCC67ACD-7C91-415A-98B2-FF4898E52BB8}" destId="{4EBF7B1B-157B-4EA4-9F35-0619D4E9FF3C}" srcOrd="0" destOrd="0" presId="urn:microsoft.com/office/officeart/2005/8/layout/vProcess5"/>
    <dgm:cxn modelId="{38E0EEC8-3585-4AF2-B046-71D0577598E4}" type="presOf" srcId="{0CF9E8BE-D771-4459-9F34-1E3823D8E90C}" destId="{C6629DD5-F1AB-4939-B0C6-06A57B4AB3F8}" srcOrd="1" destOrd="1" presId="urn:microsoft.com/office/officeart/2005/8/layout/vProcess5"/>
    <dgm:cxn modelId="{B7B5D7E6-3654-41CE-87E0-4908C97DDFA7}" type="presOf" srcId="{B1E94AB6-6AF1-4F35-9066-3ED032E42A8E}" destId="{C6629DD5-F1AB-4939-B0C6-06A57B4AB3F8}" srcOrd="1" destOrd="0" presId="urn:microsoft.com/office/officeart/2005/8/layout/vProcess5"/>
    <dgm:cxn modelId="{8CF899F9-C92F-401F-8ECC-167E0FA20442}" type="presOf" srcId="{B1E94AB6-6AF1-4F35-9066-3ED032E42A8E}" destId="{2ED65D4C-DACC-44E0-AE4E-C41FD06EF9DC}" srcOrd="0" destOrd="0" presId="urn:microsoft.com/office/officeart/2005/8/layout/vProcess5"/>
    <dgm:cxn modelId="{A38E9123-A0CD-4080-B5D5-9EE403DCE8EB}" type="presParOf" srcId="{C046B4A3-4A7B-47AC-8DED-0E55C098DDBD}" destId="{F3D46D7D-61D1-4779-8ADB-6A8AB456EFCB}" srcOrd="0" destOrd="0" presId="urn:microsoft.com/office/officeart/2005/8/layout/vProcess5"/>
    <dgm:cxn modelId="{DC513070-9A60-47DB-9789-C22C050ED566}" type="presParOf" srcId="{C046B4A3-4A7B-47AC-8DED-0E55C098DDBD}" destId="{B1D825D6-A14C-425A-A3B3-41680429D01E}" srcOrd="1" destOrd="0" presId="urn:microsoft.com/office/officeart/2005/8/layout/vProcess5"/>
    <dgm:cxn modelId="{FE273F93-CA4A-4591-983E-019A015A2C20}" type="presParOf" srcId="{C046B4A3-4A7B-47AC-8DED-0E55C098DDBD}" destId="{2ED65D4C-DACC-44E0-AE4E-C41FD06EF9DC}" srcOrd="2" destOrd="0" presId="urn:microsoft.com/office/officeart/2005/8/layout/vProcess5"/>
    <dgm:cxn modelId="{76360243-F72C-4158-9942-FCFE0103BA26}" type="presParOf" srcId="{C046B4A3-4A7B-47AC-8DED-0E55C098DDBD}" destId="{D65C7EE3-81D5-42A6-A424-4A8F134A7F40}" srcOrd="3" destOrd="0" presId="urn:microsoft.com/office/officeart/2005/8/layout/vProcess5"/>
    <dgm:cxn modelId="{6D2D9B24-14B5-4A0C-B639-57997D371388}" type="presParOf" srcId="{C046B4A3-4A7B-47AC-8DED-0E55C098DDBD}" destId="{5B052EC8-1536-492A-9CF4-C3BC4238B5C3}" srcOrd="4" destOrd="0" presId="urn:microsoft.com/office/officeart/2005/8/layout/vProcess5"/>
    <dgm:cxn modelId="{159AC4AC-9BF8-4F97-9222-B99E21CCD8E0}" type="presParOf" srcId="{C046B4A3-4A7B-47AC-8DED-0E55C098DDBD}" destId="{4EBF7B1B-157B-4EA4-9F35-0619D4E9FF3C}" srcOrd="5" destOrd="0" presId="urn:microsoft.com/office/officeart/2005/8/layout/vProcess5"/>
    <dgm:cxn modelId="{4AC0FFB0-2C70-4A09-9C8B-46FACFDE8398}" type="presParOf" srcId="{C046B4A3-4A7B-47AC-8DED-0E55C098DDBD}" destId="{4230F4DE-3E90-4923-8E8E-1D890FC9E684}" srcOrd="6" destOrd="0" presId="urn:microsoft.com/office/officeart/2005/8/layout/vProcess5"/>
    <dgm:cxn modelId="{DB601EC6-6CF8-48B4-B921-B03A3255FBA2}" type="presParOf" srcId="{C046B4A3-4A7B-47AC-8DED-0E55C098DDBD}" destId="{C6629DD5-F1AB-4939-B0C6-06A57B4AB3F8}" srcOrd="7" destOrd="0" presId="urn:microsoft.com/office/officeart/2005/8/layout/vProcess5"/>
    <dgm:cxn modelId="{C26E059C-0450-433D-8318-DA518C1E1CAF}" type="presParOf" srcId="{C046B4A3-4A7B-47AC-8DED-0E55C098DDBD}" destId="{39395EB1-C659-4558-AC34-0BDA0107D21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25D6-A14C-425A-A3B3-41680429D01E}">
      <dsp:nvSpPr>
        <dsp:cNvPr id="0" name=""/>
        <dsp:cNvSpPr/>
      </dsp:nvSpPr>
      <dsp:spPr>
        <a:xfrm>
          <a:off x="0" y="0"/>
          <a:ext cx="4869092" cy="1470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Kvantitativní výzkum</a:t>
          </a:r>
          <a:endParaRPr lang="en-US" sz="3200" kern="1200"/>
        </a:p>
      </dsp:txBody>
      <dsp:txXfrm>
        <a:off x="43081" y="43081"/>
        <a:ext cx="3281880" cy="1384735"/>
      </dsp:txXfrm>
    </dsp:sp>
    <dsp:sp modelId="{2ED65D4C-DACC-44E0-AE4E-C41FD06EF9DC}">
      <dsp:nvSpPr>
        <dsp:cNvPr id="0" name=""/>
        <dsp:cNvSpPr/>
      </dsp:nvSpPr>
      <dsp:spPr>
        <a:xfrm>
          <a:off x="429625" y="1716046"/>
          <a:ext cx="4869092" cy="1470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Dotazníkové šetření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Březen 2018</a:t>
          </a:r>
        </a:p>
      </dsp:txBody>
      <dsp:txXfrm>
        <a:off x="472706" y="1759127"/>
        <a:ext cx="3397221" cy="1384735"/>
      </dsp:txXfrm>
    </dsp:sp>
    <dsp:sp modelId="{D65C7EE3-81D5-42A6-A424-4A8F134A7F40}">
      <dsp:nvSpPr>
        <dsp:cNvPr id="0" name=""/>
        <dsp:cNvSpPr/>
      </dsp:nvSpPr>
      <dsp:spPr>
        <a:xfrm>
          <a:off x="859251" y="3432093"/>
          <a:ext cx="4869092" cy="1470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Výzkumný vzorek 209 knihoven</a:t>
          </a:r>
          <a:endParaRPr lang="en-US" sz="3200" kern="1200" dirty="0"/>
        </a:p>
      </dsp:txBody>
      <dsp:txXfrm>
        <a:off x="902332" y="3475174"/>
        <a:ext cx="3397221" cy="1384735"/>
      </dsp:txXfrm>
    </dsp:sp>
    <dsp:sp modelId="{5B052EC8-1536-492A-9CF4-C3BC4238B5C3}">
      <dsp:nvSpPr>
        <dsp:cNvPr id="0" name=""/>
        <dsp:cNvSpPr/>
      </dsp:nvSpPr>
      <dsp:spPr>
        <a:xfrm>
          <a:off x="3913009" y="1115430"/>
          <a:ext cx="956083" cy="956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28128" y="1115430"/>
        <a:ext cx="525845" cy="719452"/>
      </dsp:txXfrm>
    </dsp:sp>
    <dsp:sp modelId="{4EBF7B1B-157B-4EA4-9F35-0619D4E9FF3C}">
      <dsp:nvSpPr>
        <dsp:cNvPr id="0" name=""/>
        <dsp:cNvSpPr/>
      </dsp:nvSpPr>
      <dsp:spPr>
        <a:xfrm>
          <a:off x="4342635" y="2821670"/>
          <a:ext cx="956083" cy="956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57754" y="2821670"/>
        <a:ext cx="525845" cy="719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FF14-1989-454F-8788-579087697B54}" type="datetimeFigureOut">
              <a:rPr lang="cs-CZ" smtClean="0"/>
              <a:t>10.11.2018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5343-BCEB-4165-B766-2432252D3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74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98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17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54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49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78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knihovna spolupracuje s MŠ, tak nejčastěji formou konzultace témat lekcí (82), případně dostává prostřednictvím učitelů zpětnou vazbu (55). Pouze 17 knihoven uvedlo, že s MŠ nespolupracuje vůbec.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737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340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97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42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189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60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0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80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36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70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23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45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6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5343-BCEB-4165-B766-2432252D314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46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FC07-9754-49E4-82BC-5979116D8D7C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9397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30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48564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9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0573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2275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4D99-7B63-40A1-BF5C-8F6C7CA21A79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8BEA-A3F5-4900-B1A3-1738C2FE9039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6587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CAA4-AF0E-489E-B896-465AA5098B9E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D6B2-757F-434F-899C-735DBF547A23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DA2-DCE1-4DA8-972B-7BC13DAB226D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303-2F80-42EE-9D42-1186A0EB12CC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04C-56B3-4893-850F-C0995DF8A4D6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7D8A-472C-4345-88AC-DECD87234187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8316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19C6E8-1226-44F1-81DE-5B915345F7D1}" type="datetime1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Konference Knihovny současnosti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2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10.1177/0961000617726126" TargetMode="External"/><Relationship Id="rId2" Type="http://schemas.openxmlformats.org/officeDocument/2006/relationships/hyperlink" Target="http://www.niqes.cz/Metodika-gramotnosti/Metodika-pro-hodnoceni-rozvoje-informacni-gramot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ukr.knihovna.cz/200000226-bbd23bcca2/Koncepc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CD7C9-112D-400E-9544-71792DCF1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75" y="1801572"/>
            <a:ext cx="11553449" cy="2398953"/>
          </a:xfrm>
        </p:spPr>
        <p:txBody>
          <a:bodyPr>
            <a:normAutofit fontScale="90000"/>
          </a:bodyPr>
          <a:lstStyle/>
          <a:p>
            <a:r>
              <a:rPr lang="cs-CZ" dirty="0"/>
              <a:t>ROZVOJ INFORMAČNÍ GRAMOTNOSTI PŘEDŠKOLNÍCH DĚTÍ VE VEŘEJNÝCH KNIHOVNÁCH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6F63AF-A965-40E5-8572-CEE49763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795196"/>
            <a:ext cx="10572000" cy="75800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dirty="0"/>
              <a:t> Bc. Andrea Waltlová    													studentka KISK FF MU</a:t>
            </a:r>
          </a:p>
          <a:p>
            <a:pPr algn="r"/>
            <a:r>
              <a:rPr lang="cs-CZ" dirty="0"/>
              <a:t>449831@mail.muni.cz</a:t>
            </a:r>
          </a:p>
        </p:txBody>
      </p:sp>
    </p:spTree>
    <p:extLst>
      <p:ext uri="{BB962C8B-B14F-4D97-AF65-F5344CB8AC3E}">
        <p14:creationId xmlns:p14="http://schemas.microsoft.com/office/powerpoint/2010/main" val="2385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D9FA1-7484-46DA-9436-F6E800E9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62" y="1136018"/>
            <a:ext cx="4444338" cy="807082"/>
          </a:xfrm>
        </p:spPr>
        <p:txBody>
          <a:bodyPr anchor="b">
            <a:normAutofit/>
          </a:bodyPr>
          <a:lstStyle/>
          <a:p>
            <a:pPr algn="ctr"/>
            <a:r>
              <a:rPr lang="cs-CZ" sz="4400" dirty="0">
                <a:solidFill>
                  <a:schemeClr val="accent4"/>
                </a:solidFill>
              </a:rPr>
              <a:t>Zapojené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271572-D131-4F02-9FF5-4C39F54B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513" y="2153790"/>
            <a:ext cx="3764887" cy="22517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205 Základních knihoven</a:t>
            </a:r>
          </a:p>
          <a:p>
            <a:r>
              <a:rPr lang="cs-CZ" dirty="0">
                <a:solidFill>
                  <a:srgbClr val="FFFFFF"/>
                </a:solidFill>
              </a:rPr>
              <a:t>2 Krajské knihovny</a:t>
            </a:r>
          </a:p>
          <a:p>
            <a:r>
              <a:rPr lang="cs-CZ" dirty="0">
                <a:solidFill>
                  <a:srgbClr val="FFFFFF"/>
                </a:solidFill>
              </a:rPr>
              <a:t>1 Specializovaná knihovna</a:t>
            </a:r>
          </a:p>
          <a:p>
            <a:r>
              <a:rPr lang="cs-CZ" dirty="0">
                <a:solidFill>
                  <a:srgbClr val="FFFFFF"/>
                </a:solidFill>
              </a:rPr>
              <a:t>1 Knihovna zřízená Ministerstvem kultury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C5741732-F592-4740-9DFB-0F86C4643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817177"/>
              </p:ext>
            </p:extLst>
          </p:nvPr>
        </p:nvGraphicFramePr>
        <p:xfrm>
          <a:off x="4864100" y="1136018"/>
          <a:ext cx="6946901" cy="527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925F2466-61B3-495A-AD94-70087DD10A5B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04952-AD42-4F11-93BD-44C1F4F6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7"/>
            <a:ext cx="10934325" cy="1257787"/>
          </a:xfrm>
        </p:spPr>
        <p:txBody>
          <a:bodyPr>
            <a:normAutofit/>
          </a:bodyPr>
          <a:lstStyle/>
          <a:p>
            <a:r>
              <a:rPr lang="cs-CZ" dirty="0"/>
              <a:t>Kolik knihoven tedy realizuje informační vzdělávání?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8F4C9D03-A55D-47DD-AE5A-5F405DC82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300385"/>
              </p:ext>
            </p:extLst>
          </p:nvPr>
        </p:nvGraphicFramePr>
        <p:xfrm>
          <a:off x="828297" y="2305051"/>
          <a:ext cx="3933823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F423EA6-9E9E-45B0-8C0C-874E4079CC3E}"/>
              </a:ext>
            </a:extLst>
          </p:cNvPr>
          <p:cNvSpPr/>
          <p:nvPr/>
        </p:nvSpPr>
        <p:spPr>
          <a:xfrm>
            <a:off x="5238750" y="3295650"/>
            <a:ext cx="1733550" cy="153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 toho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06D1F6D-ED5F-4AE8-AAFB-5DF5FAEDC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945032"/>
              </p:ext>
            </p:extLst>
          </p:nvPr>
        </p:nvGraphicFramePr>
        <p:xfrm>
          <a:off x="7620001" y="2085975"/>
          <a:ext cx="3933823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6F54E1D7-9A06-4DAA-9CB9-34A598B822EE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C9CE4-0EDE-4208-8461-A8D1C53B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5900"/>
            <a:ext cx="10353762" cy="97045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Odborné kompetence učících knihovníků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C838D609-73DB-4E22-8B72-66CAAC439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171850"/>
              </p:ext>
            </p:extLst>
          </p:nvPr>
        </p:nvGraphicFramePr>
        <p:xfrm>
          <a:off x="570358" y="1615691"/>
          <a:ext cx="10353675" cy="40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B2094A5-8F44-4FDB-9B7D-EBD4A6F58C4E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6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B49C0-7AA2-481A-AD0F-10A4E528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109" y="292100"/>
            <a:ext cx="6855781" cy="977901"/>
          </a:xfrm>
        </p:spPr>
        <p:txBody>
          <a:bodyPr anchor="t">
            <a:normAutofit/>
          </a:bodyPr>
          <a:lstStyle/>
          <a:p>
            <a:r>
              <a:rPr lang="cs-CZ" sz="4400" dirty="0">
                <a:solidFill>
                  <a:schemeClr val="accent4"/>
                </a:solidFill>
              </a:rPr>
              <a:t>Metodické materiály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06AF1EFF-5A15-4CDD-9DC0-4D25FC5E9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4365"/>
              </p:ext>
            </p:extLst>
          </p:nvPr>
        </p:nvGraphicFramePr>
        <p:xfrm>
          <a:off x="558800" y="1600200"/>
          <a:ext cx="104648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9A1FE7E-2729-4509-9522-BA5C2DA32CFF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B49C0-7AA2-481A-AD0F-10A4E528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658100" cy="1229212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4"/>
                </a:solidFill>
              </a:rPr>
              <a:t>Rozvoj jednotlivých oblastí informační gramotnosti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4517E3-DA23-4635-A83A-5D083A890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5" y="2711275"/>
            <a:ext cx="3711575" cy="2216325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i="1" dirty="0"/>
              <a:t>„Lidi, co blbnete? Na ty děcka máme cca 30 min. i se svlékáním a obouváním.“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1687AD35-9385-4136-B336-FD518592C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36683"/>
              </p:ext>
            </p:extLst>
          </p:nvPr>
        </p:nvGraphicFramePr>
        <p:xfrm>
          <a:off x="3975100" y="1703668"/>
          <a:ext cx="7861300" cy="423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72534AD5-2754-4156-8BE7-08174E73F285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131B9-C6D4-4CA3-AEC5-66945F8E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216579"/>
            <a:ext cx="10102850" cy="957489"/>
          </a:xfrm>
        </p:spPr>
        <p:txBody>
          <a:bodyPr anchor="t">
            <a:normAutofit fontScale="90000"/>
          </a:bodyPr>
          <a:lstStyle/>
          <a:p>
            <a:r>
              <a:rPr lang="cs-CZ" sz="6000" dirty="0">
                <a:solidFill>
                  <a:schemeClr val="accent4"/>
                </a:solidFill>
              </a:rPr>
              <a:t>Využití vzdělávacích technologií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682B9EA-AF9B-4724-BCF2-242B2E9EB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232087"/>
              </p:ext>
            </p:extLst>
          </p:nvPr>
        </p:nvGraphicFramePr>
        <p:xfrm>
          <a:off x="596901" y="1574800"/>
          <a:ext cx="11347450" cy="437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EA1BDAD-BC4E-4C3F-9FAA-B16C5BE3F0F4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93D09-3713-40BE-B7AE-097403F1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accent4"/>
                </a:solidFill>
              </a:rPr>
              <a:t>Témata informačního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4053B4-63FD-4B28-ADD4-F870C613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75" y="2339508"/>
            <a:ext cx="6163113" cy="2987888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Názvy související s ročními obdobími – </a:t>
            </a:r>
            <a:r>
              <a:rPr lang="cs-CZ" sz="2400" i="1" dirty="0"/>
              <a:t>Jaro a zvířátka kolem nás, Roční období</a:t>
            </a:r>
            <a:r>
              <a:rPr lang="cs-CZ" sz="2400" dirty="0"/>
              <a:t> (39)</a:t>
            </a:r>
          </a:p>
          <a:p>
            <a:r>
              <a:rPr lang="cs-CZ" sz="2400" dirty="0"/>
              <a:t>Pohádkové názvy – </a:t>
            </a:r>
            <a:r>
              <a:rPr lang="cs-CZ" sz="2400" i="1" dirty="0"/>
              <a:t>Hrdinové z pohádek, Pohádkové dvojice</a:t>
            </a:r>
            <a:r>
              <a:rPr lang="cs-CZ" sz="2400" dirty="0"/>
              <a:t> (32)</a:t>
            </a:r>
          </a:p>
          <a:p>
            <a:r>
              <a:rPr lang="cs-CZ" sz="2400" dirty="0"/>
              <a:t>Seznámení s knihovnou/poprvé v knihovně (21)</a:t>
            </a:r>
          </a:p>
          <a:p>
            <a:r>
              <a:rPr lang="cs-CZ" sz="2400" dirty="0"/>
              <a:t>Zvířátka – </a:t>
            </a:r>
            <a:r>
              <a:rPr lang="cs-CZ" sz="2400" i="1" dirty="0"/>
              <a:t>Máme rádi zvířata, Zvířátko není jen kamarád</a:t>
            </a:r>
            <a:r>
              <a:rPr lang="cs-CZ" sz="2400" dirty="0"/>
              <a:t> (16)</a:t>
            </a:r>
          </a:p>
          <a:p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2FAD3F8-5C1B-4641-A25A-FDA341F1042E}"/>
              </a:ext>
            </a:extLst>
          </p:cNvPr>
          <p:cNvSpPr txBox="1"/>
          <p:nvPr/>
        </p:nvSpPr>
        <p:spPr>
          <a:xfrm>
            <a:off x="6430188" y="2667000"/>
            <a:ext cx="5276850" cy="3416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Názvy lekcí, které pravděpodobně rozvíjí některou oblast informační gramotnosti</a:t>
            </a:r>
          </a:p>
          <a:p>
            <a:endParaRPr lang="cs-CZ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i="1" dirty="0"/>
              <a:t>Dvanáct měsíčků, aneb vím koho o jahody poprosím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400" i="1" dirty="0"/>
              <a:t>Ve školce je prasátko(etika)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400" i="1" dirty="0"/>
              <a:t>Hlavičku mám na nápady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400" i="1" dirty="0"/>
              <a:t>Hledám, hledáš, hledáme…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400" i="1" dirty="0"/>
              <a:t>Teta to zase plete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A00DDE1C-CC1E-4FFF-AA60-B151985F2B6E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C891D-F8B5-4404-97C4-94D2FD2A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5136"/>
            <a:ext cx="10353762" cy="97045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Spolupráce s mateřskou školou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F215B31-93B3-4956-83D3-59B2734ADC5D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DA53000-4C74-446A-9E7C-4F218375A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167232"/>
              </p:ext>
            </p:extLst>
          </p:nvPr>
        </p:nvGraphicFramePr>
        <p:xfrm>
          <a:off x="1288026" y="1632155"/>
          <a:ext cx="932098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417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65B21-BAFE-45B0-9A79-1AB4DAA2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216" y="394824"/>
            <a:ext cx="2600905" cy="66322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/>
              </a:rPr>
              <a:t>Frekvence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A8287F2-DD73-46BF-980D-D27C1AB93BCB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A1AF8D1-D958-4272-8D26-ACC572E0E2EE}"/>
              </a:ext>
            </a:extLst>
          </p:cNvPr>
          <p:cNvSpPr txBox="1"/>
          <p:nvPr/>
        </p:nvSpPr>
        <p:spPr>
          <a:xfrm>
            <a:off x="1524102" y="1587912"/>
            <a:ext cx="2600905" cy="47714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1-2krát za rok (33)</a:t>
            </a:r>
            <a:endParaRPr lang="cs-CZ" sz="24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89DD28-D3D3-4B53-A213-C9A49B44FDCE}"/>
              </a:ext>
            </a:extLst>
          </p:cNvPr>
          <p:cNvSpPr txBox="1"/>
          <p:nvPr/>
        </p:nvSpPr>
        <p:spPr>
          <a:xfrm>
            <a:off x="907264" y="2090631"/>
            <a:ext cx="3834579" cy="461665"/>
          </a:xfrm>
          <a:prstGeom prst="rect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1krát za měsíc (26)</a:t>
            </a:r>
            <a:endParaRPr lang="cs-CZ" sz="2400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DF3F72-4EBB-40CF-904E-A808C52F931A}"/>
              </a:ext>
            </a:extLst>
          </p:cNvPr>
          <p:cNvSpPr txBox="1"/>
          <p:nvPr/>
        </p:nvSpPr>
        <p:spPr>
          <a:xfrm>
            <a:off x="346826" y="2587444"/>
            <a:ext cx="4955459" cy="477148"/>
          </a:xfrm>
          <a:prstGeom prst="rect">
            <a:avLst/>
          </a:prstGeom>
          <a:noFill/>
          <a:ln w="19050">
            <a:solidFill>
              <a:srgbClr val="A65C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1-5krát za týden (17)</a:t>
            </a:r>
            <a:endParaRPr lang="cs-CZ" sz="2400" i="1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1BD78638-27C1-402F-8F5D-6C334897065E}"/>
              </a:ext>
            </a:extLst>
          </p:cNvPr>
          <p:cNvSpPr txBox="1">
            <a:spLocks/>
          </p:cNvSpPr>
          <p:nvPr/>
        </p:nvSpPr>
        <p:spPr>
          <a:xfrm>
            <a:off x="1096144" y="3663308"/>
            <a:ext cx="3456823" cy="182255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i="1" dirty="0"/>
              <a:t>„V nabídce mám 9 různých lekcí, ale některé školky v průběhu roku navštíví všechny lekce a další rok si děti programy stále pamatují.“</a:t>
            </a: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B3D3362-0CDC-4C98-9135-265716FD2167}"/>
              </a:ext>
            </a:extLst>
          </p:cNvPr>
          <p:cNvSpPr txBox="1">
            <a:spLocks/>
          </p:cNvSpPr>
          <p:nvPr/>
        </p:nvSpPr>
        <p:spPr>
          <a:xfrm>
            <a:off x="7040366" y="4406927"/>
            <a:ext cx="3027866" cy="151200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i="1" dirty="0"/>
              <a:t>10-20 dětí (79)</a:t>
            </a:r>
          </a:p>
          <a:p>
            <a:pPr marL="0" indent="0" algn="ctr">
              <a:buNone/>
            </a:pPr>
            <a:r>
              <a:rPr lang="cs-CZ" sz="2800" i="1" dirty="0"/>
              <a:t>21-30 dětí (25)</a:t>
            </a:r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679A1A-11A5-432F-9B71-CA1089E0DAFA}"/>
              </a:ext>
            </a:extLst>
          </p:cNvPr>
          <p:cNvSpPr txBox="1"/>
          <p:nvPr/>
        </p:nvSpPr>
        <p:spPr>
          <a:xfrm>
            <a:off x="6365862" y="1900233"/>
            <a:ext cx="4543049" cy="1292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 předškoláků je subjektivně podmíněna redukce informací, dítě si všímá jednoho znaku obvykle </a:t>
            </a:r>
            <a:r>
              <a:rPr lang="cs-CZ" sz="2400" dirty="0">
                <a:solidFill>
                  <a:srgbClr val="FFFF00"/>
                </a:solidFill>
              </a:rPr>
              <a:t>nejvíce nápadného</a:t>
            </a:r>
            <a:r>
              <a:rPr lang="cs-CZ" dirty="0"/>
              <a:t>, který považuje za podstatný</a:t>
            </a:r>
            <a:endParaRPr lang="en-US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4AA70F8-189B-495A-AE22-1F2EDB48472A}"/>
              </a:ext>
            </a:extLst>
          </p:cNvPr>
          <p:cNvSpPr txBox="1">
            <a:spLocks/>
          </p:cNvSpPr>
          <p:nvPr/>
        </p:nvSpPr>
        <p:spPr>
          <a:xfrm>
            <a:off x="7253847" y="394825"/>
            <a:ext cx="2600905" cy="6632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>
                <a:solidFill>
                  <a:schemeClr val="accent2"/>
                </a:solidFill>
                <a:effectLst/>
              </a:rPr>
              <a:t>Místo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51A02E4-13D4-4238-B620-3C10D6A295B9}"/>
              </a:ext>
            </a:extLst>
          </p:cNvPr>
          <p:cNvSpPr txBox="1">
            <a:spLocks/>
          </p:cNvSpPr>
          <p:nvPr/>
        </p:nvSpPr>
        <p:spPr>
          <a:xfrm>
            <a:off x="6223896" y="3556974"/>
            <a:ext cx="4660806" cy="8010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>
                <a:solidFill>
                  <a:schemeClr val="accent3"/>
                </a:solidFill>
                <a:effectLst/>
              </a:rPr>
              <a:t>Počet dětí na jednu lekci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9F33AE-E11E-478B-B14A-7F8B3BAA3469}"/>
              </a:ext>
            </a:extLst>
          </p:cNvPr>
          <p:cNvSpPr txBox="1"/>
          <p:nvPr/>
        </p:nvSpPr>
        <p:spPr>
          <a:xfrm>
            <a:off x="6603453" y="1058052"/>
            <a:ext cx="4067868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Lekce se nejčastěji odehrávají v knihovně (101), ojediněle na jiném místě (16)</a:t>
            </a:r>
          </a:p>
        </p:txBody>
      </p:sp>
    </p:spTree>
    <p:extLst>
      <p:ext uri="{BB962C8B-B14F-4D97-AF65-F5344CB8AC3E}">
        <p14:creationId xmlns:p14="http://schemas.microsoft.com/office/powerpoint/2010/main" val="74550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18B61-46CB-4170-A357-10862A45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Hodnotí děti informační vzdělávání?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83AA84F-36A5-4629-AB42-2C6B808CF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987857"/>
              </p:ext>
            </p:extLst>
          </p:nvPr>
        </p:nvGraphicFramePr>
        <p:xfrm>
          <a:off x="4404852" y="1956618"/>
          <a:ext cx="7148052" cy="399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8F592585-6CF5-45AC-8893-DE9C0A85B4C5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2813A49-89E1-4DE2-B36C-174A801AF338}"/>
              </a:ext>
            </a:extLst>
          </p:cNvPr>
          <p:cNvSpPr txBox="1">
            <a:spLocks/>
          </p:cNvSpPr>
          <p:nvPr/>
        </p:nvSpPr>
        <p:spPr>
          <a:xfrm>
            <a:off x="639096" y="2212258"/>
            <a:ext cx="3503136" cy="21336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/>
              <a:t>Informační vzdělávání hodnotí děti ve </a:t>
            </a:r>
            <a:r>
              <a:rPr lang="cs-CZ" sz="2800" dirty="0">
                <a:solidFill>
                  <a:srgbClr val="FFFF00"/>
                </a:solidFill>
              </a:rPr>
              <a:t>45</a:t>
            </a:r>
            <a:r>
              <a:rPr lang="cs-CZ" sz="2800" dirty="0"/>
              <a:t> knihovnách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0335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2F99-7AB8-4760-9987-B12ECF6E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accent2"/>
                </a:solidFill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DC638B-2EBA-4A39-B5A7-5717A512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2449"/>
            <a:ext cx="10935306" cy="4058751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accent4"/>
                </a:solidFill>
              </a:rPr>
              <a:t>Teoretická část</a:t>
            </a:r>
          </a:p>
          <a:p>
            <a:r>
              <a:rPr lang="cs-CZ" sz="2400" dirty="0"/>
              <a:t>zjistit, jak je oblast informační gramotnosti zasazena do kurikulárních a strategických dokumentů České republiky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800" dirty="0">
                <a:solidFill>
                  <a:schemeClr val="accent4"/>
                </a:solidFill>
              </a:rPr>
              <a:t>Výzkumná část</a:t>
            </a:r>
          </a:p>
          <a:p>
            <a:r>
              <a:rPr lang="cs-CZ" sz="2400" dirty="0"/>
              <a:t>zmapovat aktivity veřejných knihoven v ČR týkající se informačního vzdělávání předškolních dětí</a:t>
            </a:r>
          </a:p>
          <a:p>
            <a:endParaRPr lang="cs-CZ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40A2BA5-1E33-4F11-A691-57139A70839F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B3593-06FD-4C60-9463-A9DE0159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0" y="692338"/>
            <a:ext cx="10889074" cy="110655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3600" dirty="0">
                <a:solidFill>
                  <a:schemeClr val="accent4"/>
                </a:solidFill>
              </a:rPr>
              <a:t>Zohlednění dětí se speciálními vzdělávacími potřebami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26D585B-75F1-44B8-AC4C-F62953377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96018"/>
              </p:ext>
            </p:extLst>
          </p:nvPr>
        </p:nvGraphicFramePr>
        <p:xfrm>
          <a:off x="1531095" y="1670050"/>
          <a:ext cx="9119162" cy="458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6A85229F-9084-4700-9960-79663ACF53A4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364AF-EB2F-4B92-9EB1-337B45EB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7" y="666263"/>
            <a:ext cx="10790637" cy="97045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/>
                </a:solidFill>
              </a:rPr>
              <a:t>Co by si knihovny přály pro zkvalitnění informačního vzdělávání pro předškoláky?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F02A94D1-417A-4567-B713-DB6A91C31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30401"/>
              </p:ext>
            </p:extLst>
          </p:nvPr>
        </p:nvGraphicFramePr>
        <p:xfrm>
          <a:off x="801287" y="2554774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DD7C9779-7E2D-4C3B-9E24-703601F3E8B3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EC0E4-508D-4C10-A490-C44BB717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29863"/>
            <a:ext cx="10353762" cy="97045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accent4"/>
                </a:solidFill>
              </a:rPr>
              <a:t>Individuální přání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76278E-9D22-4427-A38F-C830C99B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49" y="1826963"/>
            <a:ext cx="3402577" cy="1804425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i="1" dirty="0">
                <a:solidFill>
                  <a:schemeClr val="tx1"/>
                </a:solidFill>
              </a:rPr>
              <a:t>„přidávání nových témat do lekcí a přidávání nových "moderních" postaviček do lekcí“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E46A10D-0CFC-4C26-B948-60541B267A84}"/>
              </a:ext>
            </a:extLst>
          </p:cNvPr>
          <p:cNvSpPr txBox="1">
            <a:spLocks/>
          </p:cNvSpPr>
          <p:nvPr/>
        </p:nvSpPr>
        <p:spPr>
          <a:xfrm>
            <a:off x="6473146" y="1921452"/>
            <a:ext cx="3644248" cy="162799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i="1" dirty="0"/>
              <a:t>„Zajištění větších prostor a získání mladého knihovníka/</a:t>
            </a:r>
            <a:r>
              <a:rPr lang="cs-CZ" sz="2000" i="1" dirty="0" err="1"/>
              <a:t>ce</a:t>
            </a:r>
            <a:r>
              <a:rPr lang="cs-CZ" sz="2000" i="1" dirty="0"/>
              <a:t> s nadšením a neotřelými nápady, abych mohla v klidu odejít do důchodu“</a:t>
            </a:r>
            <a:endParaRPr lang="cs-CZ" sz="200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0AB106D-4B02-49FB-8321-78D60CC0C745}"/>
              </a:ext>
            </a:extLst>
          </p:cNvPr>
          <p:cNvSpPr txBox="1">
            <a:spLocks/>
          </p:cNvSpPr>
          <p:nvPr/>
        </p:nvSpPr>
        <p:spPr>
          <a:xfrm>
            <a:off x="6096000" y="4139915"/>
            <a:ext cx="4702216" cy="155472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i="1" dirty="0"/>
              <a:t>„rozšíření podvědomí nejen o lekcích, ale o všech aktivitách v knihovně a rozšíření zájmu o knihovnu samotnou, byla bych ráda, aby se knihovna stala místem setkávání dětí a rodičů“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BCC7C2-4DF0-4514-B287-D76F61459ED2}"/>
              </a:ext>
            </a:extLst>
          </p:cNvPr>
          <p:cNvSpPr txBox="1"/>
          <p:nvPr/>
        </p:nvSpPr>
        <p:spPr>
          <a:xfrm>
            <a:off x="682184" y="4347890"/>
            <a:ext cx="4572001" cy="11387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/>
              <a:t>„velmi bych uvítala kurzy pro knihovníky zaměřené na toto téma“ </a:t>
            </a:r>
          </a:p>
          <a:p>
            <a:pPr algn="ctr"/>
            <a:endParaRPr lang="cs-CZ" sz="1050" i="1" dirty="0"/>
          </a:p>
          <a:p>
            <a:pPr algn="ctr"/>
            <a:r>
              <a:rPr lang="cs-CZ" sz="1600" i="1" dirty="0"/>
              <a:t>(pozn. na téma </a:t>
            </a:r>
            <a:r>
              <a:rPr lang="cs-CZ" sz="1600" i="1" dirty="0" err="1"/>
              <a:t>inf</a:t>
            </a:r>
            <a:r>
              <a:rPr lang="cs-CZ" sz="1600" i="1" dirty="0"/>
              <a:t>. vzdělávání pro předškoláky)</a:t>
            </a:r>
            <a:endParaRPr lang="cs-CZ" sz="1600" dirty="0"/>
          </a:p>
        </p:txBody>
      </p:sp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3634F093-DB16-452E-871F-DF9B7207C56F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878F6-DD40-449A-9765-0183C608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76" y="268993"/>
            <a:ext cx="11534400" cy="1443213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accent4"/>
                </a:solidFill>
              </a:rPr>
              <a:t>Omezení výzkumu – příležitost pro další výzkum?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636D5D-0EE4-4DB6-A87A-71A25F3B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7" y="1992289"/>
            <a:ext cx="10487025" cy="3645113"/>
          </a:xfrm>
        </p:spPr>
        <p:txBody>
          <a:bodyPr>
            <a:normAutofit/>
          </a:bodyPr>
          <a:lstStyle/>
          <a:p>
            <a:r>
              <a:rPr lang="cs-CZ" sz="2400" dirty="0"/>
              <a:t>Pojem informační gramotnost</a:t>
            </a:r>
          </a:p>
          <a:p>
            <a:pPr lvl="1"/>
            <a:r>
              <a:rPr lang="cs-CZ" sz="2000" dirty="0"/>
              <a:t>jako intelektuální proces, ve kterém je využíváno povědomí a hodnotící schopnosti s cílem nalézt konečnou "nejlepší" odpovědět na konkrétní problém</a:t>
            </a:r>
          </a:p>
          <a:p>
            <a:pPr lvl="1"/>
            <a:r>
              <a:rPr lang="cs-CZ" sz="2000" i="1" dirty="0"/>
              <a:t>jako technické dovednosti - využívaní nástrojů a programů pro přístup k informacím</a:t>
            </a:r>
          </a:p>
          <a:p>
            <a:pPr lvl="1"/>
            <a:r>
              <a:rPr lang="cs-CZ" sz="2000" dirty="0"/>
              <a:t>jako nedílnou součást každodenního života člověka - komplex zkušeností, postojů a uvažování, které umožňují lidem navigovat se v sociálním světě</a:t>
            </a:r>
          </a:p>
          <a:p>
            <a:pPr lvl="1"/>
            <a:r>
              <a:rPr lang="cs-CZ" sz="2000" dirty="0"/>
              <a:t>jako prostředek, kterým lze dosáhnout požadovaného výsledku/stavu (být informovaný, být vzdělaný)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305BBF-042D-491F-A6DB-A222F12D9B4F}"/>
              </a:ext>
            </a:extLst>
          </p:cNvPr>
          <p:cNvSpPr txBox="1"/>
          <p:nvPr/>
        </p:nvSpPr>
        <p:spPr>
          <a:xfrm>
            <a:off x="430212" y="5329625"/>
            <a:ext cx="10687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/>
              <a:t>(zdroj: </a:t>
            </a:r>
            <a:r>
              <a:rPr lang="cs-CZ" sz="1400" dirty="0" err="1"/>
              <a:t>Demasson</a:t>
            </a:r>
            <a:r>
              <a:rPr lang="cs-CZ" sz="1400" dirty="0"/>
              <a:t> et al. 2017)</a:t>
            </a:r>
            <a:endParaRPr lang="cs-CZ" sz="1400" i="1" dirty="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F636DE98-240F-4DB2-BAF4-F0D40DBC67AB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44F6F-2558-4F11-BDC4-0930BE46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3429000"/>
            <a:ext cx="9638153" cy="104140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Děkuji</a:t>
            </a:r>
            <a:r>
              <a:rPr lang="en-US" sz="5400" dirty="0">
                <a:solidFill>
                  <a:schemeClr val="tx1"/>
                </a:solidFill>
              </a:rPr>
              <a:t> za </a:t>
            </a:r>
            <a:r>
              <a:rPr lang="en-US" sz="5400" dirty="0" err="1">
                <a:solidFill>
                  <a:schemeClr val="tx1"/>
                </a:solidFill>
              </a:rPr>
              <a:t>pozornost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A406A5C7-1C8D-4D7E-88A6-E9F03C4B6DC8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56875-2905-46F6-9ABA-11CECD56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858ACD-A93C-4C38-814E-80D79261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NIQES: Metodika pro hodnocení rozvoje informační gramotnosti. </a:t>
            </a:r>
            <a:r>
              <a:rPr lang="cs-CZ" i="1" dirty="0" err="1"/>
              <a:t>Niqes</a:t>
            </a:r>
            <a:r>
              <a:rPr lang="cs-CZ" i="1" dirty="0"/>
              <a:t>: Národní systém inspekčního hodnocení vzdělávací soustavy</a:t>
            </a:r>
            <a:r>
              <a:rPr lang="cs-CZ" dirty="0"/>
              <a:t> [online]. Praha: Česká školní inspekce, 2015 [cit. 2018-11-09]. Dostupné z: </a:t>
            </a:r>
            <a:r>
              <a:rPr lang="cs-CZ" u="sng" dirty="0">
                <a:hlinkClick r:id="rId2"/>
              </a:rPr>
              <a:t>http://www.niqes.cz/Metodika-gramotnosti/Metodika-pro-hodnoceni-rozvoje-informacni-gramotno</a:t>
            </a:r>
            <a:endParaRPr lang="cs-CZ" u="sng" dirty="0"/>
          </a:p>
          <a:p>
            <a:r>
              <a:rPr lang="cs-CZ" dirty="0"/>
              <a:t>DEMASSON, Andrew, Helen PARTRIDGE a Christine BRUCE. </a:t>
            </a:r>
            <a:r>
              <a:rPr lang="cs-CZ" dirty="0" err="1"/>
              <a:t>How</a:t>
            </a:r>
            <a:r>
              <a:rPr lang="cs-CZ" dirty="0"/>
              <a:t> do public </a:t>
            </a:r>
            <a:r>
              <a:rPr lang="cs-CZ" dirty="0" err="1"/>
              <a:t>librarians</a:t>
            </a:r>
            <a:r>
              <a:rPr lang="cs-CZ" dirty="0"/>
              <a:t> </a:t>
            </a:r>
            <a:r>
              <a:rPr lang="cs-CZ" dirty="0" err="1"/>
              <a:t>constitute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?. 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r>
              <a:rPr lang="cs-CZ" dirty="0"/>
              <a:t> and </a:t>
            </a:r>
            <a:r>
              <a:rPr lang="cs-CZ" dirty="0" err="1"/>
              <a:t>Information</a:t>
            </a:r>
            <a:r>
              <a:rPr lang="cs-CZ" dirty="0"/>
              <a:t> Science [online]. 2017, 096100061772612- [cit. 2018-11-09]. DOI: 10.1177/0961000617726126. ISSN 0961-0006. Dostupné z: </a:t>
            </a:r>
            <a:r>
              <a:rPr lang="cs-CZ" u="sng" dirty="0">
                <a:hlinkClick r:id="rId3"/>
              </a:rPr>
              <a:t>http://journals.sagepub.com/doi/10.1177/0961000617726126</a:t>
            </a:r>
            <a:r>
              <a:rPr lang="cs-CZ" dirty="0"/>
              <a:t> </a:t>
            </a:r>
          </a:p>
          <a:p>
            <a:r>
              <a:rPr lang="cs-CZ" dirty="0">
                <a:effectLst/>
              </a:rPr>
              <a:t>Koncepce rozvoje knihoven v České republice na léta 2017–2020. </a:t>
            </a:r>
            <a:r>
              <a:rPr lang="cs-CZ" i="1" dirty="0">
                <a:effectLst/>
              </a:rPr>
              <a:t>Ústřední knihovnická rada ČR</a:t>
            </a:r>
            <a:r>
              <a:rPr lang="cs-CZ" dirty="0">
                <a:effectLst/>
              </a:rPr>
              <a:t> [online]. c2012 [cit. 2018-11-09]. Dostupné z: </a:t>
            </a:r>
            <a:r>
              <a:rPr lang="cs-CZ" u="sng" dirty="0">
                <a:effectLst/>
                <a:hlinkClick r:id="rId4"/>
              </a:rPr>
              <a:t>http://files.ukr.knihovna.cz/200000226-bbd23bcca2/Koncepce.pdf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09025EC2-99AC-4A0D-B72E-4DEE84561E30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F9871-1354-4D08-A110-4C3A84FE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4296"/>
            <a:ext cx="10353762" cy="970450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accent4"/>
                </a:solidFill>
              </a:rPr>
              <a:t>Teoretická část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F86E93-14CE-4B26-A688-0BA3212C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04746"/>
            <a:ext cx="10816089" cy="469710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Obsahová analýza dokumentů</a:t>
            </a:r>
          </a:p>
          <a:p>
            <a:pPr lvl="1"/>
            <a:r>
              <a:rPr lang="cs-CZ" dirty="0"/>
              <a:t>Národní program rozvoje vzdělání – Bílá kniha</a:t>
            </a:r>
          </a:p>
          <a:p>
            <a:pPr lvl="1"/>
            <a:r>
              <a:rPr lang="cs-CZ" dirty="0">
                <a:effectLst/>
              </a:rPr>
              <a:t>Strategie vzdělávací politiky České republiky do roku 2020</a:t>
            </a:r>
            <a:endParaRPr lang="cs-CZ" dirty="0"/>
          </a:p>
          <a:p>
            <a:pPr lvl="1"/>
            <a:r>
              <a:rPr lang="cs-CZ" dirty="0"/>
              <a:t>Dlouhodobý záměr vzdělávání a rozvoje vzdělávací soustavy 2015-2020</a:t>
            </a:r>
          </a:p>
          <a:p>
            <a:pPr lvl="1"/>
            <a:r>
              <a:rPr lang="cs-CZ" dirty="0"/>
              <a:t>Rámcový vzdělávací program pro předškolní vzdělávání</a:t>
            </a:r>
          </a:p>
          <a:p>
            <a:pPr lvl="1"/>
            <a:r>
              <a:rPr lang="cs-CZ" dirty="0"/>
              <a:t>Strategie digitálního vzdělávání 2020 </a:t>
            </a:r>
          </a:p>
          <a:p>
            <a:pPr lvl="1"/>
            <a:r>
              <a:rPr lang="cs-CZ" dirty="0"/>
              <a:t>Koncepce rozvoje knihoven v České republice na léta 2017–2020</a:t>
            </a:r>
          </a:p>
          <a:p>
            <a:pPr lvl="1"/>
            <a:r>
              <a:rPr lang="cs-CZ" dirty="0"/>
              <a:t>Metodika pro hodnocení rozvoje informační gramotnosti NIQES</a:t>
            </a:r>
          </a:p>
          <a:p>
            <a:r>
              <a:rPr lang="cs-CZ" sz="2400" dirty="0">
                <a:solidFill>
                  <a:schemeClr val="tx1"/>
                </a:solidFill>
              </a:rPr>
              <a:t>Kognitivní vývoj předškolních dětí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Formy a metody výuky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34B314F-5429-4184-BB7D-0A6CA84F1F52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3C8424-DBC8-4577-BD7B-6F1F65AD1CD4}"/>
              </a:ext>
            </a:extLst>
          </p:cNvPr>
          <p:cNvSpPr txBox="1"/>
          <p:nvPr/>
        </p:nvSpPr>
        <p:spPr>
          <a:xfrm>
            <a:off x="6803712" y="4826095"/>
            <a:ext cx="4021393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„když kovbojka je kniha o kovbojích, tak </a:t>
            </a:r>
            <a:r>
              <a:rPr lang="cs-CZ" sz="2000" i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kytovka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je kniha o kytkách“ </a:t>
            </a:r>
          </a:p>
          <a:p>
            <a:pPr algn="ctr"/>
            <a:r>
              <a:rPr lang="cs-CZ" sz="1000" i="1" dirty="0"/>
              <a:t> </a:t>
            </a:r>
          </a:p>
          <a:p>
            <a:pPr algn="r"/>
            <a:r>
              <a:rPr lang="cs-CZ" sz="1200" i="1" dirty="0">
                <a:solidFill>
                  <a:schemeClr val="tx1">
                    <a:lumMod val="50000"/>
                  </a:schemeClr>
                </a:solidFill>
              </a:rPr>
              <a:t>(zdroj: Vágnerová M., Vývojová psychologie I)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8532948-3C31-4ED6-8C50-F0647D081FAA}"/>
              </a:ext>
            </a:extLst>
          </p:cNvPr>
          <p:cNvCxnSpPr/>
          <p:nvPr/>
        </p:nvCxnSpPr>
        <p:spPr>
          <a:xfrm>
            <a:off x="5584723" y="4906297"/>
            <a:ext cx="113070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CC5BF-DF62-462E-93D3-3B6F69EB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38" y="694255"/>
            <a:ext cx="8946075" cy="847070"/>
          </a:xfrm>
        </p:spPr>
        <p:txBody>
          <a:bodyPr anchor="ctr">
            <a:normAutofit/>
          </a:bodyPr>
          <a:lstStyle/>
          <a:p>
            <a:r>
              <a:rPr lang="cs-CZ" dirty="0"/>
              <a:t>Informační gramotnost dle metodiky NIQES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FFD8EDB7-1D34-45C1-9781-EAC2624E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75" y="1955448"/>
            <a:ext cx="10668000" cy="3379721"/>
          </a:xfrm>
          <a:ln w="19050">
            <a:solidFill>
              <a:schemeClr val="accent4"/>
            </a:solidFill>
          </a:ln>
          <a:effectLst/>
        </p:spPr>
        <p:txBody>
          <a:bodyPr>
            <a:noAutofit/>
          </a:bodyPr>
          <a:lstStyle/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„identifikovat a specifikovat potřebu informací v problémové situaci, </a:t>
            </a:r>
          </a:p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najít, získat, posoudit a vhodně použít informace s přihlédnutím k jejich charakteru a obsahu, </a:t>
            </a:r>
          </a:p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zpracovat informace a využít je k znázornění (modelování) problému, </a:t>
            </a:r>
          </a:p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používat vhodné pracovní postupy (algoritmy) při efektivním řešení problémů, </a:t>
            </a:r>
          </a:p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účinně spolupracovat v procesu získávání a zpracování informací s ostatními, </a:t>
            </a:r>
          </a:p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vhodným způsobem informace i výsledky práce prezentovat a sdílet, </a:t>
            </a:r>
          </a:p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při práci dodržovat etická pravidla, zásady bezpečnosti a právní normy, </a:t>
            </a:r>
          </a:p>
          <a:p>
            <a:pPr marL="494100" lvl="0" indent="-457200">
              <a:lnSpc>
                <a:spcPct val="90000"/>
              </a:lnSpc>
              <a:buClr>
                <a:schemeClr val="accent4"/>
              </a:buClr>
              <a:buSzPct val="90000"/>
              <a:buFont typeface="+mj-lt"/>
              <a:buAutoNum type="arabicPeriod"/>
            </a:pPr>
            <a:r>
              <a:rPr lang="cs-CZ" sz="1800" i="1" dirty="0"/>
              <a:t>to vše s využitím potenciálu digitálních technologií za účelem dosažení osobních, sociálních a vzdělávacích cílů.“</a:t>
            </a:r>
          </a:p>
          <a:p>
            <a:pPr marL="36900" indent="0" algn="r">
              <a:buNone/>
            </a:pPr>
            <a:r>
              <a:rPr lang="cs-CZ" sz="1100" i="1" dirty="0">
                <a:solidFill>
                  <a:schemeClr val="tx1">
                    <a:lumMod val="50000"/>
                  </a:schemeClr>
                </a:solidFill>
              </a:rPr>
              <a:t>(zdroj:</a:t>
            </a:r>
            <a:r>
              <a:rPr lang="cs-CZ" sz="1100" dirty="0">
                <a:solidFill>
                  <a:schemeClr val="tx1">
                    <a:lumMod val="50000"/>
                  </a:schemeClr>
                </a:solidFill>
              </a:rPr>
              <a:t> NIQES: Metodika pro hodnocení rozvoje informační gramotnosti 2015)</a:t>
            </a:r>
            <a:r>
              <a:rPr lang="cs-CZ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cs-CZ" sz="1800" i="1" dirty="0"/>
          </a:p>
          <a:p>
            <a:pPr marL="0" lvl="0" indent="0">
              <a:lnSpc>
                <a:spcPct val="90000"/>
              </a:lnSpc>
              <a:buNone/>
            </a:pPr>
            <a:endParaRPr lang="cs-CZ" i="1" dirty="0"/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36809BD4-E685-4CB0-BCEC-D0EE94FCF388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636DC-B89A-477B-AD83-5AA33E3E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40" y="323266"/>
            <a:ext cx="5932955" cy="1189380"/>
          </a:xfrm>
        </p:spPr>
        <p:txBody>
          <a:bodyPr>
            <a:normAutofit/>
          </a:bodyPr>
          <a:lstStyle/>
          <a:p>
            <a:pPr algn="l"/>
            <a:r>
              <a:rPr lang="cs-CZ" sz="3800" dirty="0">
                <a:solidFill>
                  <a:schemeClr val="accent4"/>
                </a:solidFill>
              </a:rPr>
              <a:t>Výsledky obsahové analýzy</a:t>
            </a:r>
            <a:endParaRPr lang="en-US" sz="3800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41C48E-5135-40D5-856B-E0B56F98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40" y="1657019"/>
            <a:ext cx="5485515" cy="3969773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cs-CZ" dirty="0">
                <a:effectLst/>
              </a:rPr>
              <a:t>Není přímo uveden pojem informační gramotnost, ale jsou uvedeny kompetence, které na informační gramotnost odkazují</a:t>
            </a:r>
          </a:p>
          <a:p>
            <a:pPr marL="36900" indent="0">
              <a:buNone/>
            </a:pPr>
            <a:endParaRPr lang="cs-CZ" i="1" dirty="0">
              <a:effectLst/>
            </a:endParaRPr>
          </a:p>
          <a:p>
            <a:pPr marL="36900" indent="0">
              <a:buNone/>
            </a:pPr>
            <a:r>
              <a:rPr lang="cs-CZ" i="1" dirty="0">
                <a:effectLst/>
              </a:rPr>
              <a:t>„nedostatečné spolupráce knihoven a škol při rozvoji čtenářské, digitální i informační gramotnosti“ (zdroj: Koncepce rozvoje knihoven 2017-2020)</a:t>
            </a:r>
          </a:p>
          <a:p>
            <a:pPr marL="36900" indent="0">
              <a:buNone/>
            </a:pPr>
            <a:endParaRPr lang="cs-CZ" i="1" dirty="0">
              <a:effectLst/>
            </a:endParaRPr>
          </a:p>
          <a:p>
            <a:pPr marL="36900" indent="0">
              <a:buNone/>
            </a:pPr>
            <a:r>
              <a:rPr lang="cs-CZ" i="1" dirty="0">
                <a:effectLst/>
              </a:rPr>
              <a:t>„V předškolním vzdělávání je třeba uplatňovat integrovaný přístup. Vzdělávání probíhá na základě integrovaných bloků, které nerozlišují „vzdělávací oblasti“ či „složky“, ale které nabízejí dítěti vzdělávací obsah v přirozených souvislostech, vazbách a vztazích.“ (zdroj: RVP PV 2018)</a:t>
            </a:r>
          </a:p>
          <a:p>
            <a:endParaRPr lang="en-US" i="1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4D8F48B-8297-499A-8B58-AAF17B4EDCFD}"/>
              </a:ext>
            </a:extLst>
          </p:cNvPr>
          <p:cNvSpPr>
            <a:spLocks noGrp="1"/>
          </p:cNvSpPr>
          <p:nvPr/>
        </p:nvSpPr>
        <p:spPr>
          <a:xfrm>
            <a:off x="-1" y="6492875"/>
            <a:ext cx="60960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7035C2A-3427-4C39-8EFE-2398D1D17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12834"/>
              </p:ext>
            </p:extLst>
          </p:nvPr>
        </p:nvGraphicFramePr>
        <p:xfrm>
          <a:off x="6146270" y="142491"/>
          <a:ext cx="5932956" cy="662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539">
                  <a:extLst>
                    <a:ext uri="{9D8B030D-6E8A-4147-A177-3AD203B41FA5}">
                      <a16:colId xmlns:a16="http://schemas.microsoft.com/office/drawing/2014/main" val="2478117082"/>
                    </a:ext>
                  </a:extLst>
                </a:gridCol>
                <a:gridCol w="2777143">
                  <a:extLst>
                    <a:ext uri="{9D8B030D-6E8A-4147-A177-3AD203B41FA5}">
                      <a16:colId xmlns:a16="http://schemas.microsoft.com/office/drawing/2014/main" val="597773686"/>
                    </a:ext>
                  </a:extLst>
                </a:gridCol>
                <a:gridCol w="1033274">
                  <a:extLst>
                    <a:ext uri="{9D8B030D-6E8A-4147-A177-3AD203B41FA5}">
                      <a16:colId xmlns:a16="http://schemas.microsoft.com/office/drawing/2014/main" val="1867208591"/>
                    </a:ext>
                  </a:extLst>
                </a:gridCol>
              </a:tblGrid>
              <a:tr h="441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Dílčí část definice informační gramotnosti dle NIQES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Obsaženo v RVP PV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Umístění v RPV PV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73699"/>
                  </a:ext>
                </a:extLst>
              </a:tr>
              <a:tr h="754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identifikovat a specifikovat potřebu informací v problémové situaci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Ano</a:t>
                      </a:r>
                      <a:endParaRPr lang="en-US" sz="1050" dirty="0">
                        <a:effectLst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Vzdělávací oblast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Dítě a jeho psychika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58698"/>
                  </a:ext>
                </a:extLst>
              </a:tr>
              <a:tr h="1145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najít, získat, posoudit a vhodně použít informace s přihlédnutím k jejich charakteru a obsahu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Ne, velmi nepřímo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„rozvoj tvořivosti (tvořivého myšlení, řešení problémů, tvořivého sebevyjádření)“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„posilování přirozených poznávacích citů (zvídavosti, zájmu, radosti z objevování apod.)“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„konkrétní operace s materiálem (třídění, přiřazování, uspořádání, odhad, porovnávání apod.)“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Neobsahuje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Velmi nepřímo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ve vzdělávací oblasti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Dítě a jeho psychika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87699"/>
                  </a:ext>
                </a:extLst>
              </a:tr>
              <a:tr h="486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zpracovat informace a využít je k znázornění (modelování) problému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Ne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Neobsahuje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40944"/>
                  </a:ext>
                </a:extLst>
              </a:tr>
              <a:tr h="75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používat vhodné pracovní postupy (algoritmy) při efektivním řešení problémů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Ano</a:t>
                      </a:r>
                      <a:endParaRPr lang="en-US" sz="1050" dirty="0">
                        <a:effectLst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Klíčové kompetence k řešení problémů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87317"/>
                  </a:ext>
                </a:extLst>
              </a:tr>
              <a:tr h="75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účinně spolupracovat v procesu získávání a zpracování informací s ostatními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Částečně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„uplatňovat své individuální potřeby, přání a práva s ohledem na druhého (obhajovat svůj postoj nebo názor, respektovat jiný postoj či názor), přijímat a uzavírat kompromisy, řešit konflikt dohodou“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Vzdělávací oblast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Dítě a ten druhý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494934"/>
                  </a:ext>
                </a:extLst>
              </a:tr>
              <a:tr h="486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vhodným způsobem informace i výsledky práce prezentovat a sdílet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Ano</a:t>
                      </a:r>
                      <a:endParaRPr lang="en-US" sz="1050" dirty="0">
                        <a:effectLst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Vzdělávací oblast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Dítě a jeho psychika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26196"/>
                  </a:ext>
                </a:extLst>
              </a:tr>
              <a:tr h="628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při práci dodržovat etická pravidla, zásady bezpečnosti a právní normy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Ano</a:t>
                      </a:r>
                      <a:endParaRPr lang="en-US" sz="1050" dirty="0">
                        <a:effectLst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Kompetence činnostní a občanské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22051"/>
                  </a:ext>
                </a:extLst>
              </a:tr>
              <a:tr h="75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bg1"/>
                          </a:solidFill>
                          <a:effectLst/>
                        </a:rPr>
                        <a:t>to vše s využitím potenciálu digitálních technologií za účelem dosažení osobních, sociálních a vzdělávacích cílů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Částečně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“praktické užívání technických přístrojů, hraček a dalších předmětů a pomůcek, se kterými se dítě běžně setkává”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Vzdělávací oblast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Dítě a svět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98" marR="410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9234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FD0A5B0-5A05-45D1-8ED8-75DA9CA1B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615" y="16474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6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29469A4F-34BB-44C8-8E03-D8DEA70EB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920077"/>
              </p:ext>
            </p:extLst>
          </p:nvPr>
        </p:nvGraphicFramePr>
        <p:xfrm>
          <a:off x="1534087" y="708652"/>
          <a:ext cx="9123826" cy="5298954"/>
        </p:xfrm>
        <a:graphic>
          <a:graphicData uri="http://schemas.openxmlformats.org/drawingml/2006/table">
            <a:tbl>
              <a:tblPr firstRow="1" firstCol="1">
                <a:tableStyleId>{D7AC3CCA-C797-4891-BE02-D94E43425B78}</a:tableStyleId>
              </a:tblPr>
              <a:tblGrid>
                <a:gridCol w="2115800">
                  <a:extLst>
                    <a:ext uri="{9D8B030D-6E8A-4147-A177-3AD203B41FA5}">
                      <a16:colId xmlns:a16="http://schemas.microsoft.com/office/drawing/2014/main" val="1545124086"/>
                    </a:ext>
                  </a:extLst>
                </a:gridCol>
                <a:gridCol w="3116673">
                  <a:extLst>
                    <a:ext uri="{9D8B030D-6E8A-4147-A177-3AD203B41FA5}">
                      <a16:colId xmlns:a16="http://schemas.microsoft.com/office/drawing/2014/main" val="1864154161"/>
                    </a:ext>
                  </a:extLst>
                </a:gridCol>
                <a:gridCol w="3891353">
                  <a:extLst>
                    <a:ext uri="{9D8B030D-6E8A-4147-A177-3AD203B41FA5}">
                      <a16:colId xmlns:a16="http://schemas.microsoft.com/office/drawing/2014/main" val="2803651525"/>
                    </a:ext>
                  </a:extLst>
                </a:gridCol>
              </a:tblGrid>
              <a:tr h="68172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najít, získat, posoudit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 vhodně použít informace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 přihlédnutím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 jejich charakteru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 obsahu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Získání informací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Žák pracuje (pozoruje a ptá se) s vybranými zdroji v bezpečném prostředí (technologie prostřednictvím lidí).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1763664989"/>
                  </a:ext>
                </a:extLst>
              </a:tr>
              <a:tr h="681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Posouzení relevance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 úplnosti informací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Žák si uvědomuje, že k řešení problémů je třeba získat dostatek vhodných informací (ptát se) a je třeba jim rozumět.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621323382"/>
                  </a:ext>
                </a:extLst>
              </a:tr>
              <a:tr h="681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Posouzení pravdivosti informací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Žák si uvědomuje, že ne všechny informace, které získává, musí být pravdivé.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2146296802"/>
                  </a:ext>
                </a:extLst>
              </a:tr>
              <a:tr h="681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Spravování informací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Žák si uvědomuje si, že vše, co nově v digitální podobě vytvoří, musí on sám nebo systém uložit, nechce-li o to přijít.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2906028251"/>
                  </a:ext>
                </a:extLst>
              </a:tr>
              <a:tr h="45096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zpracovat informace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 využít je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 znázornění (modelování) problému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Zpracování textu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Žák sestavuje text (příběh) pomocí znaků, piktogramů a symbolů.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664328862"/>
                  </a:ext>
                </a:extLst>
              </a:tr>
              <a:tr h="114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Zpracování tabulek a grafů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Žák pomocí znaků, symbolů a piktogramů shromažďuje informace, sestavuje je do tabulky a následně porovnává a třídí (například počasí, tvary, velikosti, množství).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164451309"/>
                  </a:ext>
                </a:extLst>
              </a:tr>
              <a:tr h="681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Zpracování grafiky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Žák zná základní funkce grafického editoru a umí pořídit fotku, prohlédnout si ji a smazat ji.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1935149802"/>
                  </a:ext>
                </a:extLst>
              </a:tr>
              <a:tr h="296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Zpracování zvuku a videa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Žák zaznamená zvuk a video.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9" marR="62809" marT="0" marB="0" anchor="ctr"/>
                </a:tc>
                <a:extLst>
                  <a:ext uri="{0D108BD9-81ED-4DB2-BD59-A6C34878D82A}">
                    <a16:rowId xmlns:a16="http://schemas.microsoft.com/office/drawing/2014/main" val="292038734"/>
                  </a:ext>
                </a:extLst>
              </a:tr>
            </a:tbl>
          </a:graphicData>
        </a:graphic>
      </p:graphicFrame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0140E372-BA77-4AFA-8F33-169A8F5ABBA8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9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C3991-4D84-4305-BFAA-9B2C8235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cs-CZ" sz="5400" dirty="0">
                <a:solidFill>
                  <a:schemeClr val="accent4"/>
                </a:solidFill>
              </a:rPr>
              <a:t>Výzkumná část práce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9369BFA-2CD8-4B3E-9EF1-CA303D8D5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748801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0EAB42C-382A-43C1-9F97-2C4388F44218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7C04D-3FB2-4688-8A44-1F90FA26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>
                <a:solidFill>
                  <a:schemeClr val="accent4"/>
                </a:solidFill>
              </a:rPr>
              <a:t>Dotazník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5BE287-5B82-490D-A770-EDAEAE14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580050"/>
            <a:ext cx="10668438" cy="452814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27 otázek</a:t>
            </a:r>
          </a:p>
          <a:p>
            <a:pPr lvl="1"/>
            <a:r>
              <a:rPr lang="cs-CZ" sz="2000" dirty="0"/>
              <a:t>Typ a velikost knihovny</a:t>
            </a:r>
          </a:p>
          <a:p>
            <a:pPr lvl="1"/>
            <a:r>
              <a:rPr lang="cs-CZ" sz="2000" dirty="0"/>
              <a:t>Filtrování na knihovny, které pořádají lekce informačního vzdělávání</a:t>
            </a:r>
          </a:p>
          <a:p>
            <a:pPr lvl="1"/>
            <a:r>
              <a:rPr lang="cs-CZ" sz="2000" dirty="0"/>
              <a:t>Otázky týkající se podrobností o lekcích informačního vzdělávání pro předškolní děti</a:t>
            </a:r>
          </a:p>
          <a:p>
            <a:pPr lvl="2"/>
            <a:r>
              <a:rPr lang="cs-CZ" sz="1800" dirty="0"/>
              <a:t>Kompetence učícího knihovníka</a:t>
            </a:r>
          </a:p>
          <a:p>
            <a:pPr lvl="2"/>
            <a:r>
              <a:rPr lang="cs-CZ" sz="1800" dirty="0"/>
              <a:t>Rozvíjené oblasti informační gramotnosti</a:t>
            </a:r>
          </a:p>
          <a:p>
            <a:pPr lvl="2"/>
            <a:r>
              <a:rPr lang="cs-CZ" sz="1800" dirty="0"/>
              <a:t>Rozvíjené klíčové kompetence</a:t>
            </a:r>
          </a:p>
          <a:p>
            <a:pPr lvl="2"/>
            <a:r>
              <a:rPr lang="cs-CZ" sz="1800" dirty="0"/>
              <a:t>Spolupráce s MŠ</a:t>
            </a:r>
          </a:p>
          <a:p>
            <a:pPr lvl="2"/>
            <a:r>
              <a:rPr lang="cs-CZ" sz="1800" dirty="0"/>
              <a:t>Budoucnost – vize, přání</a:t>
            </a:r>
          </a:p>
          <a:p>
            <a:pPr lvl="1"/>
            <a:r>
              <a:rPr lang="cs-CZ" sz="2000" dirty="0"/>
              <a:t>Frekvence a návštěvnost lekcí</a:t>
            </a:r>
          </a:p>
          <a:p>
            <a:pPr lvl="1"/>
            <a:r>
              <a:rPr lang="cs-CZ" sz="2000" dirty="0"/>
              <a:t>Další aktivity pro předškolní děti</a:t>
            </a:r>
          </a:p>
          <a:p>
            <a:endParaRPr lang="cs-CZ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116B2E51-0DCA-4071-BDCB-F1684B8A1DF7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F446A-2888-4642-AC38-90085DA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699" y="1049867"/>
            <a:ext cx="10972424" cy="3785658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A </a:t>
            </a:r>
            <a:r>
              <a:rPr lang="cs-CZ" sz="6600" dirty="0">
                <a:solidFill>
                  <a:schemeClr val="tx1"/>
                </a:solidFill>
              </a:rPr>
              <a:t>konečně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samotné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výsledky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E1801E5B-4A5E-4C7B-AD78-563071B7F9D9}"/>
              </a:ext>
            </a:extLst>
          </p:cNvPr>
          <p:cNvSpPr>
            <a:spLocks noGrp="1"/>
          </p:cNvSpPr>
          <p:nvPr/>
        </p:nvSpPr>
        <p:spPr>
          <a:xfrm>
            <a:off x="-5324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>
                    <a:lumMod val="65000"/>
                  </a:schemeClr>
                </a:solidFill>
              </a:rPr>
              <a:t>Pracovní setkání s literaturou pro děti a mládež 2018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5326</TotalTime>
  <Words>1397</Words>
  <Application>Microsoft Office PowerPoint</Application>
  <PresentationFormat>Širokoúhlá obrazovka</PresentationFormat>
  <Paragraphs>228</Paragraphs>
  <Slides>25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Trebuchet MS</vt:lpstr>
      <vt:lpstr>Tw Cen MT</vt:lpstr>
      <vt:lpstr>Wingdings 2</vt:lpstr>
      <vt:lpstr>Břidlice</vt:lpstr>
      <vt:lpstr>ROZVOJ INFORMAČNÍ GRAMOTNOSTI PŘEDŠKOLNÍCH DĚTÍ VE VEŘEJNÝCH KNIHOVNÁCH</vt:lpstr>
      <vt:lpstr>Cíl práce</vt:lpstr>
      <vt:lpstr>Teoretická část práce</vt:lpstr>
      <vt:lpstr>Informační gramotnost dle metodiky NIQES</vt:lpstr>
      <vt:lpstr>Výsledky obsahové analýzy</vt:lpstr>
      <vt:lpstr>Prezentace aplikace PowerPoint</vt:lpstr>
      <vt:lpstr>Výzkumná část práce</vt:lpstr>
      <vt:lpstr>Dotazník</vt:lpstr>
      <vt:lpstr>A konečně samotné výsledky</vt:lpstr>
      <vt:lpstr>Zapojené knihovny</vt:lpstr>
      <vt:lpstr>Kolik knihoven tedy realizuje informační vzdělávání?</vt:lpstr>
      <vt:lpstr>Odborné kompetence učících knihovníků</vt:lpstr>
      <vt:lpstr>Metodické materiály</vt:lpstr>
      <vt:lpstr>Rozvoj jednotlivých oblastí informační gramotnosti</vt:lpstr>
      <vt:lpstr>Využití vzdělávacích technologií</vt:lpstr>
      <vt:lpstr>Témata informačního vzdělávání</vt:lpstr>
      <vt:lpstr>Spolupráce s mateřskou školou</vt:lpstr>
      <vt:lpstr>Frekvence</vt:lpstr>
      <vt:lpstr>Hodnotí děti informační vzdělávání?</vt:lpstr>
      <vt:lpstr>Zohlednění dětí se speciálními vzdělávacími potřebami</vt:lpstr>
      <vt:lpstr>Co by si knihovny přály pro zkvalitnění informačního vzdělávání pro předškoláky?</vt:lpstr>
      <vt:lpstr>Individuální přání</vt:lpstr>
      <vt:lpstr>Omezení výzkumu – příležitost pro další výzkum?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INFORMAČNÍ GRAMOTNOSTI PŘEDŠKOLNÍCH DĚTÍ VE VEŘEJNÝCH KNIHOVNÁCH</dc:title>
  <dc:creator>Andrea Waltlová</dc:creator>
  <cp:lastModifiedBy>Andrea Waltlová</cp:lastModifiedBy>
  <cp:revision>43</cp:revision>
  <dcterms:created xsi:type="dcterms:W3CDTF">2018-09-11T17:21:02Z</dcterms:created>
  <dcterms:modified xsi:type="dcterms:W3CDTF">2018-11-14T07:12:05Z</dcterms:modified>
</cp:coreProperties>
</file>